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A0FAA-4F22-4A24-A360-1B955B22F488}" v="3820" dt="2020-10-16T14:25:01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8"/>
    <p:restoredTop sz="94678"/>
  </p:normalViewPr>
  <p:slideViewPr>
    <p:cSldViewPr snapToGrid="0" snapToObjects="1">
      <p:cViewPr varScale="1">
        <p:scale>
          <a:sx n="48" d="100"/>
          <a:sy n="48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15E3-E054-5944-95C8-D629882AE25C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18713-A276-FF44-9C15-5034D728E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webinar is being recorded. The recording and slides will be shared afterward.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built in time for questions and answers.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participants are muted, so please use the chat box to ask your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know, the information around COVID-19 is moving at a rapid pace and the situation is ever-changing. We 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doing our best to understand and apply what we can. This context is important to express as we begin today - as our presenters plan to share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should not be construed as legal or financial advice. </a:t>
            </a:r>
            <a:r>
              <a:rPr lang="en-US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(advance slide)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658CE-74D1-46F4-9D48-E679F75729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webinar is being recorded. The recording and slides will be shared afterward.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built in time for questions and answers.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participants are muted, so please use the chat box to ask your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know, the information around COVID-19 is moving at a rapid pace and the situation is ever-changing. We 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doing our best to understand and apply what we can. This context is important to express as we begin today - as our presenters plan to share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should not be construed as legal or financial advice. </a:t>
            </a:r>
            <a:r>
              <a:rPr lang="en-US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(advance slide)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658CE-74D1-46F4-9D48-E679F75729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webinar is being recorded. The recording and slides will be shared afterward.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built in time for questions and answers.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participants are muted, so please use the chat box to ask your questions.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know, the information around COVID-19 is moving at a rapid pace and the situation is ever-changing. We 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doing our best to understand and apply what we can. This context is important to express as we begin today - as our presenters plan to share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should not be construed as legal or financial advice. </a:t>
            </a:r>
            <a:r>
              <a:rPr lang="en-US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(advance slide)</a:t>
            </a:r>
            <a:endParaRPr lang="en-US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658CE-74D1-46F4-9D48-E679F7572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FE0695-887E-2848-829D-A2D3C8985ED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82CA-BC45-4A0D-8006-BB998D4A855A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DBA1-AB12-4304-A849-08FC316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2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624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422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137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75123" y="993059"/>
            <a:ext cx="6752587" cy="4875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137" y="2458064"/>
            <a:ext cx="3932237" cy="34109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02138" y="2143432"/>
            <a:ext cx="3932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44" y="1208989"/>
            <a:ext cx="9187565" cy="92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78" y="2093060"/>
            <a:ext cx="9187565" cy="92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684631" y="6371302"/>
            <a:ext cx="1239008" cy="151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0995586" y="6371302"/>
            <a:ext cx="731520" cy="151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7" y="6225177"/>
            <a:ext cx="1091865" cy="4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96" y="1539184"/>
            <a:ext cx="8412928" cy="84409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7859" y="62582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D99AA-C907-A944-B27B-E02DD14159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9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5" r:id="rId6"/>
    <p:sldLayoutId id="2147483654" r:id="rId7"/>
    <p:sldLayoutId id="2147483659" r:id="rId8"/>
    <p:sldLayoutId id="2147483656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acuityscheduling.com/schedule.php?owner=17527246&amp;appointmentType=19393889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nacovidresponse.org/resource/updated-ppp-loan-forgiveness-rules-and-loan-forgiveness-application-process/" TargetMode="External"/><Relationship Id="rId5" Type="http://schemas.openxmlformats.org/officeDocument/2006/relationships/hyperlink" Target="https://mnacovidresponse.org/" TargetMode="External"/><Relationship Id="rId4" Type="http://schemas.openxmlformats.org/officeDocument/2006/relationships/hyperlink" Target="https://attendee.gotowebinar.com/recording/38986663363111088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loans/covid-19-relief-options/shuttered-venue-operators-gra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www.sba.gov/funding-programs/loans/covid-19-relief-options/paycheck-protection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7" y="357808"/>
            <a:ext cx="10483943" cy="5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511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Welcome &amp; Housekeeping Notes 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Introduction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Panelists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Discussion </a:t>
            </a:r>
            <a:r>
              <a:rPr lang="en-US" dirty="0">
                <a:solidFill>
                  <a:schemeClr val="tx1"/>
                </a:solidFill>
              </a:rPr>
              <a:t>on Demystifying PPP Loans &amp; Stimulus Funding for </a:t>
            </a:r>
            <a:r>
              <a:rPr lang="en-US" dirty="0" smtClean="0">
                <a:solidFill>
                  <a:schemeClr val="tx1"/>
                </a:solidFill>
              </a:rPr>
              <a:t>Nonprofits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General Q&amp;A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Closing Remarks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09"/>
            <a:ext cx="7874405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CE02C-2B84-4DB5-96EE-F45FEFD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Housekeeping Notes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25D83-F7A0-45C8-8CB1-9C4D1867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67851" cy="3925636"/>
          </a:xfrm>
        </p:spPr>
        <p:txBody>
          <a:bodyPr/>
          <a:lstStyle/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 smtClean="0"/>
              <a:t>session </a:t>
            </a:r>
            <a:r>
              <a:rPr lang="en-US" dirty="0"/>
              <a:t>is being </a:t>
            </a:r>
            <a:r>
              <a:rPr lang="en-US" dirty="0" smtClean="0"/>
              <a:t>recorded.</a:t>
            </a:r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Q&amp;A </a:t>
            </a:r>
            <a:r>
              <a:rPr lang="en-US" dirty="0"/>
              <a:t>time is built into </a:t>
            </a:r>
            <a:r>
              <a:rPr lang="en-US" dirty="0" smtClean="0"/>
              <a:t>the program.</a:t>
            </a:r>
            <a:endParaRPr lang="en-US" dirty="0"/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the “Chat” function to share your questions </a:t>
            </a:r>
            <a:r>
              <a:rPr lang="en-US" dirty="0" smtClean="0"/>
              <a:t>anytime.</a:t>
            </a:r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Conversations </a:t>
            </a:r>
            <a:r>
              <a:rPr lang="en-US" dirty="0"/>
              <a:t>are based on our best understanding at this time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09"/>
            <a:ext cx="7874405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E20D-CAB8-E24A-927A-E9FEAE1E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466"/>
            <a:ext cx="10515600" cy="1325563"/>
          </a:xfrm>
        </p:spPr>
        <p:txBody>
          <a:bodyPr/>
          <a:lstStyle/>
          <a:p>
            <a:r>
              <a:rPr lang="en-US" b="1" dirty="0"/>
              <a:t>Today’s </a:t>
            </a:r>
            <a:r>
              <a:rPr lang="en-US" b="1" dirty="0" smtClean="0"/>
              <a:t>Panelists: Demystifying PPP Loans &amp; Stimulus Funding for Nonprofits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E9EFB0-197F-494B-9383-DC1B45437C2B}"/>
              </a:ext>
            </a:extLst>
          </p:cNvPr>
          <p:cNvSpPr/>
          <p:nvPr/>
        </p:nvSpPr>
        <p:spPr>
          <a:xfrm>
            <a:off x="6390415" y="3874124"/>
            <a:ext cx="1896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Rhonda Fields</a:t>
            </a:r>
            <a:r>
              <a:rPr lang="en-US" dirty="0" smtClean="0">
                <a:solidFill>
                  <a:schemeClr val="accent1"/>
                </a:solidFill>
              </a:rPr>
              <a:t>, Executive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Director, Girls on the Run of Southeastern Michigan</a:t>
            </a:r>
          </a:p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EB8461-8B09-8D4A-A6D0-75E2D001E364}"/>
              </a:ext>
            </a:extLst>
          </p:cNvPr>
          <p:cNvSpPr/>
          <p:nvPr/>
        </p:nvSpPr>
        <p:spPr>
          <a:xfrm>
            <a:off x="9126552" y="3874123"/>
            <a:ext cx="2117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Allandra Bulger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Executive Director,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Co.act Detroit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(Moderator)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E66C36-C529-DE4B-B900-1D170B744E41}"/>
              </a:ext>
            </a:extLst>
          </p:cNvPr>
          <p:cNvSpPr/>
          <p:nvPr/>
        </p:nvSpPr>
        <p:spPr>
          <a:xfrm>
            <a:off x="3343937" y="3874124"/>
            <a:ext cx="2131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Christine Coady Narayanan</a:t>
            </a:r>
            <a:r>
              <a:rPr lang="en-US" dirty="0" smtClean="0">
                <a:solidFill>
                  <a:schemeClr val="accent1"/>
                </a:solidFill>
              </a:rPr>
              <a:t>, President and CEO, Opportunity Resource Fund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FCEDE1-33F0-1A41-B171-4C259126773C}"/>
              </a:ext>
            </a:extLst>
          </p:cNvPr>
          <p:cNvSpPr/>
          <p:nvPr/>
        </p:nvSpPr>
        <p:spPr>
          <a:xfrm>
            <a:off x="503585" y="3874122"/>
            <a:ext cx="2407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Donna Murray-Brown</a:t>
            </a:r>
            <a:r>
              <a:rPr lang="en-US" dirty="0" smtClean="0">
                <a:solidFill>
                  <a:schemeClr val="accent1"/>
                </a:solidFill>
              </a:rPr>
              <a:t>, President and CEO, Michigan Nonprofit Association</a:t>
            </a:r>
          </a:p>
        </p:txBody>
      </p:sp>
      <p:pic>
        <p:nvPicPr>
          <p:cNvPr id="1028" name="Picture 4" descr="http://45ncs81yd8nt2guqtd13hjam-wpengine.netdna-ssl.com/wp-content/uploads/2021/04/Donna_Murray-Brown_official_headshot_black_jacket_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92" y="1948383"/>
            <a:ext cx="1201925" cy="18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5ncs81yd8nt2guqtd13hjam-wpengine.netdna-ssl.com/wp-content/uploads/2021/04/Christi-Head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98" y="1948383"/>
            <a:ext cx="1201925" cy="18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5ncs81yd8nt2guqtd13hjam-wpengine.netdna-ssl.com/wp-content/uploads/2021/04/Rhonda-Fiel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04" y="1948383"/>
            <a:ext cx="1435633" cy="18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16" y="1948383"/>
            <a:ext cx="1632259" cy="1802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09"/>
            <a:ext cx="7874405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CE02C-2B84-4DB5-96EE-F45FEFD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25D83-F7A0-45C8-8CB1-9C4D1867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3200"/>
            <a:ext cx="10167851" cy="457830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Co.Lab Connect – Technical Assistance for the PPP, Employee Retention Credit and EIDL Grant Programs</a:t>
            </a:r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Navigate stimulus programs with Insights 3. Appointment times can be scheduled on Tuesdays, Thursdays and Fridays between 10am-3pm. To schedule an appointment visit: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app.acuityscheduling.com/schedule.php?owner=17527246&amp;appointmentType=19393889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Michigan Nonprofit Association – What stimulus programs are still available for nonprofits?</a:t>
            </a:r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 a recording of this webinar, </a:t>
            </a:r>
            <a:r>
              <a:rPr lang="en-US" dirty="0"/>
              <a:t>visit: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attendee.gotowebinar.com/recording/3898666336311108877</a:t>
            </a:r>
            <a:r>
              <a:rPr lang="en-US" dirty="0" smtClean="0"/>
              <a:t> </a:t>
            </a:r>
            <a:endParaRPr lang="en-US" dirty="0" smtClean="0"/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Michigan Nonprofit Association – COVID-19 Response &amp; Resources for Nonprofits</a:t>
            </a:r>
            <a:endParaRPr lang="en-US" b="1" dirty="0"/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/>
              <a:t>Visit: </a:t>
            </a:r>
            <a:r>
              <a:rPr lang="en-US" dirty="0">
                <a:hlinkClick r:id="rId5"/>
              </a:rPr>
              <a:t>https://mnacovidresponse.org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Michigan Nonprofit </a:t>
            </a:r>
            <a:r>
              <a:rPr lang="en-US" b="1" dirty="0"/>
              <a:t>Association – </a:t>
            </a:r>
            <a:r>
              <a:rPr lang="en-US" b="1" dirty="0" smtClean="0"/>
              <a:t>PPP </a:t>
            </a:r>
            <a:r>
              <a:rPr lang="en-US" b="1" dirty="0"/>
              <a:t>Loan Forgiveness Rules and Loan Forgiveness Application </a:t>
            </a:r>
            <a:r>
              <a:rPr lang="en-US" b="1" dirty="0" smtClean="0"/>
              <a:t>Process</a:t>
            </a:r>
            <a:endParaRPr lang="en-US" b="1" dirty="0"/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For a recording of the webinar</a:t>
            </a:r>
            <a:r>
              <a:rPr lang="en-US" dirty="0"/>
              <a:t>, visit: </a:t>
            </a:r>
            <a:r>
              <a:rPr lang="en-US" dirty="0">
                <a:hlinkClick r:id="rId6"/>
              </a:rPr>
              <a:t>https://mnacovidresponse.org/resource/updated-ppp-loan-forgiveness-rules-and-loan-forgiveness-application-process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09"/>
            <a:ext cx="7874405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7CE02C-2B84-4DB5-96EE-F45FEFD33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25D83-F7A0-45C8-8CB1-9C4D1867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73200"/>
            <a:ext cx="10167851" cy="427806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Shuttered </a:t>
            </a:r>
            <a:r>
              <a:rPr lang="en-US" sz="2400" b="1" dirty="0"/>
              <a:t>Venue Operators Grant</a:t>
            </a:r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This grant provides emergency assistance for eligible venues affected by COVID-19</a:t>
            </a:r>
            <a:r>
              <a:rPr lang="en-US" sz="2000" dirty="0" smtClean="0"/>
              <a:t>. For more details on who is eligible to apply and the grant amount</a:t>
            </a:r>
            <a:r>
              <a:rPr lang="en-US" sz="2000" dirty="0"/>
              <a:t>, visit: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www.sba.gov/funding-programs/loans/covid-19-relief-options/shuttered-venue-operators-grant</a:t>
            </a:r>
            <a:r>
              <a:rPr lang="en-US" sz="2000" dirty="0" smtClean="0"/>
              <a:t>. </a:t>
            </a:r>
            <a:endParaRPr lang="en-US" sz="2000" dirty="0"/>
          </a:p>
          <a:p>
            <a:pPr marL="457200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Paycheck Protection Program</a:t>
            </a:r>
          </a:p>
          <a:p>
            <a:pPr marL="1143000" lvl="1" indent="-4572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Paycheck Protection Program (PPP) is a loan designed to provide a direct incentive for small businesses to keep their workers on </a:t>
            </a:r>
            <a:r>
              <a:rPr lang="en-US" sz="2000" dirty="0" smtClean="0"/>
              <a:t>payroll</a:t>
            </a:r>
            <a:r>
              <a:rPr lang="en-US" sz="2000" dirty="0"/>
              <a:t>. SBA is currently offering PPP loans until </a:t>
            </a:r>
            <a:r>
              <a:rPr lang="en-US" sz="2000" b="1" dirty="0"/>
              <a:t>May 31, </a:t>
            </a:r>
            <a:r>
              <a:rPr lang="en-US" sz="2000" b="1" dirty="0" smtClean="0"/>
              <a:t>2021</a:t>
            </a:r>
            <a:r>
              <a:rPr lang="en-US" sz="2000" dirty="0" smtClean="0"/>
              <a:t>. For more details</a:t>
            </a:r>
            <a:r>
              <a:rPr lang="en-US" sz="2000" dirty="0"/>
              <a:t>, visit: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www.sba.gov/funding-programs/loans/covid-19-relief-options/paycheck-protection-program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1509"/>
            <a:ext cx="7874405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8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15B41"/>
      </a:accent1>
      <a:accent2>
        <a:srgbClr val="85D3E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74BBD2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CA020BD9722469AFF8A4376B5C5BD" ma:contentTypeVersion="12" ma:contentTypeDescription="Create a new document." ma:contentTypeScope="" ma:versionID="835f654b076d4af4b4ccc019e3eeeb1e">
  <xsd:schema xmlns:xsd="http://www.w3.org/2001/XMLSchema" xmlns:xs="http://www.w3.org/2001/XMLSchema" xmlns:p="http://schemas.microsoft.com/office/2006/metadata/properties" xmlns:ns2="390d4ad4-8aaf-47ca-a9ea-9af0cacd2ae0" xmlns:ns3="1b9b009c-f854-4dae-894f-6596dea2bf0e" targetNamespace="http://schemas.microsoft.com/office/2006/metadata/properties" ma:root="true" ma:fieldsID="de79b9db947a92f7044c28924bc04a51" ns2:_="" ns3:_="">
    <xsd:import namespace="390d4ad4-8aaf-47ca-a9ea-9af0cacd2ae0"/>
    <xsd:import namespace="1b9b009c-f854-4dae-894f-6596dea2b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d4ad4-8aaf-47ca-a9ea-9af0cacd2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009c-f854-4dae-894f-6596dea2b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10672C-A539-4B23-9CFD-EA34365982EE}">
  <ds:schemaRefs>
    <ds:schemaRef ds:uri="http://schemas.microsoft.com/office/2006/metadata/properties"/>
    <ds:schemaRef ds:uri="1b9b009c-f854-4dae-894f-6596dea2bf0e"/>
    <ds:schemaRef ds:uri="http://schemas.openxmlformats.org/package/2006/metadata/core-properties"/>
    <ds:schemaRef ds:uri="http://purl.org/dc/terms/"/>
    <ds:schemaRef ds:uri="390d4ad4-8aaf-47ca-a9ea-9af0cacd2ae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DBC137-1843-4738-BBA6-E43A80DBC3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2F82B-E846-4AE5-8299-F7F675773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0d4ad4-8aaf-47ca-a9ea-9af0cacd2ae0"/>
    <ds:schemaRef ds:uri="1b9b009c-f854-4dae-894f-6596dea2bf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17333</TotalTime>
  <Words>650</Words>
  <Application>Microsoft Office PowerPoint</Application>
  <PresentationFormat>Widescreen</PresentationFormat>
  <Paragraphs>57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Today’s Program</vt:lpstr>
      <vt:lpstr>Housekeeping Notes</vt:lpstr>
      <vt:lpstr>Today’s Panelists: Demystifying PPP Loans &amp; Stimulus Funding for Nonprofits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typeadetroit@gmail.com</dc:creator>
  <cp:lastModifiedBy>Charnae Sanders</cp:lastModifiedBy>
  <cp:revision>615</cp:revision>
  <dcterms:created xsi:type="dcterms:W3CDTF">2019-01-31T17:49:39Z</dcterms:created>
  <dcterms:modified xsi:type="dcterms:W3CDTF">2021-04-21T16:41:47Z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0x010100880CA020BD9722469AFF8A4376B5C5BD</vt:lpwstr>
  </property>
</Properties>
</file>