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311" r:id="rId3"/>
    <p:sldId id="322" r:id="rId4"/>
    <p:sldId id="314" r:id="rId5"/>
    <p:sldId id="342" r:id="rId6"/>
    <p:sldId id="345" r:id="rId7"/>
    <p:sldId id="346" r:id="rId8"/>
    <p:sldId id="344" r:id="rId9"/>
    <p:sldId id="348" r:id="rId10"/>
    <p:sldId id="319" r:id="rId11"/>
    <p:sldId id="316" r:id="rId12"/>
    <p:sldId id="332" r:id="rId13"/>
    <p:sldId id="343" r:id="rId14"/>
    <p:sldId id="347" r:id="rId15"/>
    <p:sldId id="335" r:id="rId16"/>
    <p:sldId id="339" r:id="rId17"/>
    <p:sldId id="336" r:id="rId18"/>
    <p:sldId id="337" r:id="rId19"/>
    <p:sldId id="340" r:id="rId20"/>
    <p:sldId id="324" r:id="rId21"/>
    <p:sldId id="328" r:id="rId22"/>
    <p:sldId id="334" r:id="rId23"/>
    <p:sldId id="329" r:id="rId24"/>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own Jr., David" initials="DB" lastIdx="1" clrIdx="0"/>
  <p:cmAuthor id="1" name="Darrell Fincher" initials="" lastIdx="1" clrIdx="1"/>
  <p:cmAuthor id="2" name="Vanda railey" initials="Vr" lastIdx="16" clrIdx="2">
    <p:extLst>
      <p:ext uri="{19B8F6BF-5375-455C-9EA6-DF929625EA0E}">
        <p15:presenceInfo xmlns:p15="http://schemas.microsoft.com/office/powerpoint/2012/main" userId="08b726f31231dbd2" providerId="Windows Live"/>
      </p:ext>
    </p:extLst>
  </p:cmAuthor>
  <p:cmAuthor id="3" name="David Brown Jr" initials="DBJ" lastIdx="15" clrIdx="3">
    <p:extLst>
      <p:ext uri="{19B8F6BF-5375-455C-9EA6-DF929625EA0E}">
        <p15:presenceInfo xmlns:p15="http://schemas.microsoft.com/office/powerpoint/2012/main" userId="S::david@davidbrownjunior.com::8c8bd375-8c6e-48a8-9646-096e88c352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A9D1"/>
    <a:srgbClr val="00236F"/>
    <a:srgbClr val="0054A6"/>
    <a:srgbClr val="0053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25" autoAdjust="0"/>
    <p:restoredTop sz="96327" autoAdjust="0"/>
  </p:normalViewPr>
  <p:slideViewPr>
    <p:cSldViewPr>
      <p:cViewPr>
        <p:scale>
          <a:sx n="188" d="100"/>
          <a:sy n="188" d="100"/>
        </p:scale>
        <p:origin x="328" y="-56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3" d="100"/>
          <a:sy n="73" d="100"/>
        </p:scale>
        <p:origin x="356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8316CB5D-46C8-9D45-A3AA-A05C699362D6}" type="datetimeFigureOut">
              <a:rPr lang="en-US" smtClean="0"/>
              <a:pPr/>
              <a:t>11/15/21</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703327A1-B723-9944-86B2-9DB259A24FCA}" type="slidenum">
              <a:rPr lang="en-US" smtClean="0"/>
              <a:pPr/>
              <a:t>‹#›</a:t>
            </a:fld>
            <a:endParaRPr lang="en-US"/>
          </a:p>
        </p:txBody>
      </p:sp>
    </p:spTree>
    <p:extLst>
      <p:ext uri="{BB962C8B-B14F-4D97-AF65-F5344CB8AC3E}">
        <p14:creationId xmlns:p14="http://schemas.microsoft.com/office/powerpoint/2010/main" val="40717547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3327A1-B723-9944-86B2-9DB259A24FCA}" type="slidenum">
              <a:rPr lang="en-US" smtClean="0"/>
              <a:pPr/>
              <a:t>1</a:t>
            </a:fld>
            <a:endParaRPr lang="en-US"/>
          </a:p>
        </p:txBody>
      </p:sp>
    </p:spTree>
    <p:extLst>
      <p:ext uri="{BB962C8B-B14F-4D97-AF65-F5344CB8AC3E}">
        <p14:creationId xmlns:p14="http://schemas.microsoft.com/office/powerpoint/2010/main" val="424642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pPr marL="222136" indent="-222136"/>
            <a:r>
              <a:rPr lang="en-US" dirty="0">
                <a:latin typeface="Times" pitchFamily="18" charset="0"/>
                <a:ea typeface="ＭＳ Ｐゴシック"/>
                <a:cs typeface="ヒラギノ角ゴ Pro W3"/>
              </a:rPr>
              <a:t>Share brief synopsis of authenticity and leadership from a research perspective. There has been interest in both the academic and practitioner arena. Explain why I decoupled authenticity from leadership in my research…emphasizing the importance of context. Context builds on my systems knowledge…”no solution is free of context”.</a:t>
            </a:r>
          </a:p>
        </p:txBody>
      </p:sp>
      <p:sp>
        <p:nvSpPr>
          <p:cNvPr id="4" name="Slide Number Placeholder 3"/>
          <p:cNvSpPr txBox="1">
            <a:spLocks noGrp="1"/>
          </p:cNvSpPr>
          <p:nvPr/>
        </p:nvSpPr>
        <p:spPr bwMode="auto">
          <a:xfrm>
            <a:off x="3997750" y="8911022"/>
            <a:ext cx="3091613" cy="452053"/>
          </a:xfrm>
          <a:prstGeom prst="rect">
            <a:avLst/>
          </a:prstGeom>
          <a:noFill/>
          <a:ln>
            <a:miter lim="800000"/>
            <a:headEnd/>
            <a:tailEnd/>
          </a:ln>
        </p:spPr>
        <p:txBody>
          <a:bodyPr lIns="90535" tIns="45267" rIns="90535" bIns="45267" anchor="b"/>
          <a:lstStyle/>
          <a:p>
            <a:pPr algn="r" defTabSz="907055" eaLnBrk="0" hangingPunct="0">
              <a:defRPr/>
            </a:pPr>
            <a:fld id="{FA716BA1-3068-4F5B-839D-1B2F222A1622}" type="slidenum">
              <a:rPr lang="en-US" sz="1000">
                <a:latin typeface="Times" charset="0"/>
                <a:ea typeface="ＭＳ Ｐゴシック" charset="-128"/>
              </a:rPr>
              <a:pPr algn="r" defTabSz="907055" eaLnBrk="0" hangingPunct="0">
                <a:defRPr/>
              </a:pPr>
              <a:t>10</a:t>
            </a:fld>
            <a:endParaRPr lang="en-US" sz="1000" dirty="0">
              <a:latin typeface="Times" charset="0"/>
              <a:ea typeface="ＭＳ Ｐゴシック" charset="-128"/>
            </a:endParaRPr>
          </a:p>
        </p:txBody>
      </p:sp>
    </p:spTree>
    <p:extLst>
      <p:ext uri="{BB962C8B-B14F-4D97-AF65-F5344CB8AC3E}">
        <p14:creationId xmlns:p14="http://schemas.microsoft.com/office/powerpoint/2010/main" val="1377597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pPr marL="222136" indent="-222136"/>
            <a:endParaRPr lang="en-US" dirty="0">
              <a:latin typeface="Times" pitchFamily="18" charset="0"/>
              <a:ea typeface="ＭＳ Ｐゴシック"/>
              <a:cs typeface="ヒラギノ角ゴ Pro W3"/>
            </a:endParaRPr>
          </a:p>
        </p:txBody>
      </p:sp>
      <p:sp>
        <p:nvSpPr>
          <p:cNvPr id="4" name="Slide Number Placeholder 3"/>
          <p:cNvSpPr txBox="1">
            <a:spLocks noGrp="1"/>
          </p:cNvSpPr>
          <p:nvPr/>
        </p:nvSpPr>
        <p:spPr bwMode="auto">
          <a:xfrm>
            <a:off x="3997750" y="8911022"/>
            <a:ext cx="3091613" cy="452053"/>
          </a:xfrm>
          <a:prstGeom prst="rect">
            <a:avLst/>
          </a:prstGeom>
          <a:noFill/>
          <a:ln>
            <a:miter lim="800000"/>
            <a:headEnd/>
            <a:tailEnd/>
          </a:ln>
        </p:spPr>
        <p:txBody>
          <a:bodyPr lIns="90535" tIns="45267" rIns="90535" bIns="45267" anchor="b"/>
          <a:lstStyle/>
          <a:p>
            <a:pPr algn="r" defTabSz="907055" eaLnBrk="0" hangingPunct="0">
              <a:defRPr/>
            </a:pPr>
            <a:fld id="{FA716BA1-3068-4F5B-839D-1B2F222A1622}" type="slidenum">
              <a:rPr lang="en-US" sz="1000">
                <a:latin typeface="Times" charset="0"/>
                <a:ea typeface="ＭＳ Ｐゴシック" charset="-128"/>
              </a:rPr>
              <a:pPr algn="r" defTabSz="907055" eaLnBrk="0" hangingPunct="0">
                <a:defRPr/>
              </a:pPr>
              <a:t>11</a:t>
            </a:fld>
            <a:endParaRPr lang="en-US" sz="1000" dirty="0">
              <a:latin typeface="Times" charset="0"/>
              <a:ea typeface="ＭＳ Ｐゴシック" charset="-128"/>
            </a:endParaRPr>
          </a:p>
        </p:txBody>
      </p:sp>
    </p:spTree>
    <p:extLst>
      <p:ext uri="{BB962C8B-B14F-4D97-AF65-F5344CB8AC3E}">
        <p14:creationId xmlns:p14="http://schemas.microsoft.com/office/powerpoint/2010/main" val="3341896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pPr marL="228600" indent="-228600">
              <a:buFont typeface="+mj-lt"/>
              <a:buAutoNum type="arabicPeriod"/>
            </a:pPr>
            <a:r>
              <a:rPr lang="en-US" dirty="0">
                <a:latin typeface="Times" pitchFamily="18" charset="0"/>
                <a:ea typeface="ＭＳ Ｐゴシック"/>
                <a:cs typeface="ヒラギノ角ゴ Pro W3"/>
              </a:rPr>
              <a:t>Explain how collective authenticity is developed through shared thoughts, values and beliefs and shared expectations of actions and behaviors.</a:t>
            </a:r>
          </a:p>
          <a:p>
            <a:pPr marL="228600" indent="-228600">
              <a:buFont typeface="+mj-lt"/>
              <a:buAutoNum type="arabicPeriod"/>
            </a:pPr>
            <a:r>
              <a:rPr lang="en-US" dirty="0">
                <a:latin typeface="Times" pitchFamily="18" charset="0"/>
                <a:ea typeface="ＭＳ Ｐゴシック"/>
                <a:cs typeface="ヒラギノ角ゴ Pro W3"/>
              </a:rPr>
              <a:t>The measurement of authenticity at an individual and collective level are different….individual is about your own consistency…and you as the experiencer determine your own level of authenticity (because only you have a lens into your internal thoughts, values and beliefs. Outsiders only see your actions and behaviors). Collective authenticity is about conformity. Members of the group determine whether you fit or not…hence, they judge your level of authenticity.</a:t>
            </a:r>
          </a:p>
          <a:p>
            <a:pPr marL="228600" indent="-228600">
              <a:buFont typeface="+mj-lt"/>
              <a:buAutoNum type="arabicPeriod"/>
            </a:pPr>
            <a:r>
              <a:rPr lang="en-US" dirty="0">
                <a:latin typeface="Times" pitchFamily="18" charset="0"/>
                <a:ea typeface="ＭＳ Ｐゴシック"/>
                <a:cs typeface="ヒラギノ角ゴ Pro W3"/>
              </a:rPr>
              <a:t>When these two levels of authenticity are not in alignment, we experience resistance.</a:t>
            </a:r>
          </a:p>
          <a:p>
            <a:pPr marL="228600" indent="-228600">
              <a:buFont typeface="+mj-lt"/>
              <a:buAutoNum type="arabicPeriod"/>
            </a:pPr>
            <a:endParaRPr lang="en-US" dirty="0">
              <a:latin typeface="Times" pitchFamily="18" charset="0"/>
              <a:ea typeface="ＭＳ Ｐゴシック"/>
              <a:cs typeface="ヒラギノ角ゴ Pro W3"/>
            </a:endParaRPr>
          </a:p>
        </p:txBody>
      </p:sp>
      <p:sp>
        <p:nvSpPr>
          <p:cNvPr id="4" name="Slide Number Placeholder 3"/>
          <p:cNvSpPr txBox="1">
            <a:spLocks noGrp="1"/>
          </p:cNvSpPr>
          <p:nvPr/>
        </p:nvSpPr>
        <p:spPr bwMode="auto">
          <a:xfrm>
            <a:off x="3997750" y="8911022"/>
            <a:ext cx="3091613" cy="452053"/>
          </a:xfrm>
          <a:prstGeom prst="rect">
            <a:avLst/>
          </a:prstGeom>
          <a:noFill/>
          <a:ln>
            <a:miter lim="800000"/>
            <a:headEnd/>
            <a:tailEnd/>
          </a:ln>
        </p:spPr>
        <p:txBody>
          <a:bodyPr lIns="90535" tIns="45267" rIns="90535" bIns="45267" anchor="b"/>
          <a:lstStyle/>
          <a:p>
            <a:pPr algn="r" defTabSz="907055" eaLnBrk="0" hangingPunct="0">
              <a:defRPr/>
            </a:pPr>
            <a:fld id="{FA716BA1-3068-4F5B-839D-1B2F222A1622}" type="slidenum">
              <a:rPr lang="en-US" sz="1000">
                <a:latin typeface="Times" charset="0"/>
                <a:ea typeface="ＭＳ Ｐゴシック" charset="-128"/>
              </a:rPr>
              <a:pPr algn="r" defTabSz="907055" eaLnBrk="0" hangingPunct="0">
                <a:defRPr/>
              </a:pPr>
              <a:t>12</a:t>
            </a:fld>
            <a:endParaRPr lang="en-US" sz="1000" dirty="0">
              <a:latin typeface="Times" charset="0"/>
              <a:ea typeface="ＭＳ Ｐゴシック" charset="-128"/>
            </a:endParaRPr>
          </a:p>
        </p:txBody>
      </p:sp>
    </p:spTree>
    <p:extLst>
      <p:ext uri="{BB962C8B-B14F-4D97-AF65-F5344CB8AC3E}">
        <p14:creationId xmlns:p14="http://schemas.microsoft.com/office/powerpoint/2010/main" val="1126995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pPr marL="222136" indent="-222136"/>
            <a:r>
              <a:rPr lang="en-US" dirty="0">
                <a:latin typeface="Times" pitchFamily="18" charset="0"/>
                <a:ea typeface="ＭＳ Ｐゴシック"/>
                <a:cs typeface="ヒラギノ角ゴ Pro W3"/>
              </a:rPr>
              <a:t>Share brief synopsis of authenticity and leadership from a research perspective. There has been interest in both the academic and practitioner arena. Explain why I decoupled authenticity from leadership in my research…emphasizing the importance of context. Context builds on my systems knowledge…”no solution is free of context”.</a:t>
            </a:r>
          </a:p>
        </p:txBody>
      </p:sp>
      <p:sp>
        <p:nvSpPr>
          <p:cNvPr id="4" name="Slide Number Placeholder 3"/>
          <p:cNvSpPr txBox="1">
            <a:spLocks noGrp="1"/>
          </p:cNvSpPr>
          <p:nvPr/>
        </p:nvSpPr>
        <p:spPr bwMode="auto">
          <a:xfrm>
            <a:off x="3997750" y="8911022"/>
            <a:ext cx="3091613" cy="452053"/>
          </a:xfrm>
          <a:prstGeom prst="rect">
            <a:avLst/>
          </a:prstGeom>
          <a:noFill/>
          <a:ln>
            <a:miter lim="800000"/>
            <a:headEnd/>
            <a:tailEnd/>
          </a:ln>
        </p:spPr>
        <p:txBody>
          <a:bodyPr lIns="90535" tIns="45267" rIns="90535" bIns="45267" anchor="b"/>
          <a:lstStyle/>
          <a:p>
            <a:pPr algn="r" defTabSz="907055" eaLnBrk="0" hangingPunct="0">
              <a:defRPr/>
            </a:pPr>
            <a:fld id="{FA716BA1-3068-4F5B-839D-1B2F222A1622}" type="slidenum">
              <a:rPr lang="en-US" sz="1000">
                <a:latin typeface="Times" charset="0"/>
                <a:ea typeface="ＭＳ Ｐゴシック" charset="-128"/>
              </a:rPr>
              <a:pPr algn="r" defTabSz="907055" eaLnBrk="0" hangingPunct="0">
                <a:defRPr/>
              </a:pPr>
              <a:t>13</a:t>
            </a:fld>
            <a:endParaRPr lang="en-US" sz="1000" dirty="0">
              <a:latin typeface="Times" charset="0"/>
              <a:ea typeface="ＭＳ Ｐゴシック" charset="-128"/>
            </a:endParaRPr>
          </a:p>
        </p:txBody>
      </p:sp>
    </p:spTree>
    <p:extLst>
      <p:ext uri="{BB962C8B-B14F-4D97-AF65-F5344CB8AC3E}">
        <p14:creationId xmlns:p14="http://schemas.microsoft.com/office/powerpoint/2010/main" val="3240055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pPr marL="228600" indent="-228600">
              <a:buFont typeface="+mj-lt"/>
              <a:buAutoNum type="arabicPeriod"/>
            </a:pPr>
            <a:r>
              <a:rPr lang="en-US" dirty="0">
                <a:latin typeface="Times" pitchFamily="18" charset="0"/>
                <a:ea typeface="ＭＳ Ｐゴシック"/>
                <a:cs typeface="ヒラギノ角ゴ Pro W3"/>
              </a:rPr>
              <a:t>Get feedback from the group</a:t>
            </a:r>
          </a:p>
          <a:p>
            <a:pPr marL="228600" indent="-228600">
              <a:buFont typeface="+mj-lt"/>
              <a:buAutoNum type="arabicPeriod"/>
            </a:pPr>
            <a:r>
              <a:rPr lang="en-US" dirty="0">
                <a:latin typeface="Times" pitchFamily="18" charset="0"/>
                <a:ea typeface="ＭＳ Ｐゴシック"/>
                <a:cs typeface="ヒラギノ角ゴ Pro W3"/>
              </a:rPr>
              <a:t>Discuss the concept of being “true to self” – has attempted to be understood for centuries. We’ve seen evidence in disciplines such as literature, religion, psychology and business. </a:t>
            </a:r>
          </a:p>
        </p:txBody>
      </p:sp>
      <p:sp>
        <p:nvSpPr>
          <p:cNvPr id="4" name="Slide Number Placeholder 3"/>
          <p:cNvSpPr txBox="1">
            <a:spLocks noGrp="1"/>
          </p:cNvSpPr>
          <p:nvPr/>
        </p:nvSpPr>
        <p:spPr bwMode="auto">
          <a:xfrm>
            <a:off x="3997750" y="8911022"/>
            <a:ext cx="3091613" cy="452053"/>
          </a:xfrm>
          <a:prstGeom prst="rect">
            <a:avLst/>
          </a:prstGeom>
          <a:noFill/>
          <a:ln>
            <a:miter lim="800000"/>
            <a:headEnd/>
            <a:tailEnd/>
          </a:ln>
        </p:spPr>
        <p:txBody>
          <a:bodyPr lIns="90535" tIns="45267" rIns="90535" bIns="45267" anchor="b"/>
          <a:lstStyle/>
          <a:p>
            <a:pPr algn="r" defTabSz="907055" eaLnBrk="0" hangingPunct="0">
              <a:defRPr/>
            </a:pPr>
            <a:fld id="{FA716BA1-3068-4F5B-839D-1B2F222A1622}" type="slidenum">
              <a:rPr lang="en-US" sz="1000">
                <a:latin typeface="Times" charset="0"/>
                <a:ea typeface="ＭＳ Ｐゴシック" charset="-128"/>
              </a:rPr>
              <a:pPr algn="r" defTabSz="907055" eaLnBrk="0" hangingPunct="0">
                <a:defRPr/>
              </a:pPr>
              <a:t>14</a:t>
            </a:fld>
            <a:endParaRPr lang="en-US" sz="1000" dirty="0">
              <a:latin typeface="Times" charset="0"/>
              <a:ea typeface="ＭＳ Ｐゴシック" charset="-128"/>
            </a:endParaRPr>
          </a:p>
        </p:txBody>
      </p:sp>
    </p:spTree>
    <p:extLst>
      <p:ext uri="{BB962C8B-B14F-4D97-AF65-F5344CB8AC3E}">
        <p14:creationId xmlns:p14="http://schemas.microsoft.com/office/powerpoint/2010/main" val="1744794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pPr marL="222136" indent="-222136"/>
            <a:r>
              <a:rPr lang="en-US" dirty="0">
                <a:latin typeface="Times" pitchFamily="18" charset="0"/>
                <a:ea typeface="ＭＳ Ｐゴシック"/>
                <a:cs typeface="ヒラギノ角ゴ Pro W3"/>
              </a:rPr>
              <a:t>Individuals feel resistance. They feel like they don’t fit in. </a:t>
            </a:r>
          </a:p>
          <a:p>
            <a:pPr marL="222136" indent="-222136"/>
            <a:endParaRPr lang="en-US" dirty="0">
              <a:latin typeface="Times" pitchFamily="18" charset="0"/>
              <a:ea typeface="ＭＳ Ｐゴシック"/>
              <a:cs typeface="ヒラギノ角ゴ Pro W3"/>
            </a:endParaRPr>
          </a:p>
          <a:p>
            <a:pPr marL="222136" marR="0" lvl="0" indent="-222136" algn="l" defTabSz="457200" rtl="0" eaLnBrk="1" fontAlgn="auto" latinLnBrk="0" hangingPunct="1">
              <a:lnSpc>
                <a:spcPct val="100000"/>
              </a:lnSpc>
              <a:spcBef>
                <a:spcPts val="0"/>
              </a:spcBef>
              <a:spcAft>
                <a:spcPts val="0"/>
              </a:spcAft>
              <a:buClrTx/>
              <a:buSzTx/>
              <a:buFontTx/>
              <a:buNone/>
              <a:tabLst/>
              <a:defRPr/>
            </a:pPr>
            <a:r>
              <a:rPr lang="en-US" dirty="0">
                <a:latin typeface="Times" pitchFamily="18" charset="0"/>
                <a:ea typeface="ＭＳ Ｐゴシック"/>
                <a:cs typeface="ヒラギノ角ゴ Pro W3"/>
              </a:rPr>
              <a:t>Provide examples of people feeling like they don’t fit…1) Mark is building a team…some members have worked with Mark in the past. They develop a rhythm. There is an understanding of shared thoughts, values and beliefs. And you know it works because the group is coming back together for this new assignment. Now, Mark is bringing new members to the team. And those members have come from different organizations and backgrounds. They bring their own experience and have to determine how to integrate. Some assimilate and adopt the shared thoughts, values and beliefs. Others will shape the existing thoughts, values and beliefs. As a result, the group operates differently. 2) Lisa has a focus on D,E &amp; I. The root issue that people experience is explained by this relationship. If the culture (</a:t>
            </a:r>
            <a:r>
              <a:rPr lang="en-US" dirty="0" err="1">
                <a:latin typeface="Times" pitchFamily="18" charset="0"/>
                <a:ea typeface="ＭＳ Ｐゴシック"/>
                <a:cs typeface="ヒラギノ角ゴ Pro W3"/>
              </a:rPr>
              <a:t>i.e</a:t>
            </a:r>
            <a:r>
              <a:rPr lang="en-US" dirty="0">
                <a:latin typeface="Times" pitchFamily="18" charset="0"/>
                <a:ea typeface="ＭＳ Ｐゴシック"/>
                <a:cs typeface="ヒラギノ角ゴ Pro W3"/>
              </a:rPr>
              <a:t> shared thoughts, values and beliefs) of an organization feel highly masculine, then women (as an example) may have a hard time adapting to that behavior if they don’t share the same values. The same is true for people of color or members of the LGBTQ community. If you don’t see your own values present in the fabric of the organization, it becomes difficult to assimilate.  </a:t>
            </a:r>
          </a:p>
          <a:p>
            <a:pPr marL="222136" indent="-222136"/>
            <a:endParaRPr lang="en-US" dirty="0">
              <a:latin typeface="Times" pitchFamily="18" charset="0"/>
              <a:ea typeface="ＭＳ Ｐゴシック"/>
              <a:cs typeface="ヒラギノ角ゴ Pro W3"/>
            </a:endParaRPr>
          </a:p>
        </p:txBody>
      </p:sp>
      <p:sp>
        <p:nvSpPr>
          <p:cNvPr id="4" name="Slide Number Placeholder 3"/>
          <p:cNvSpPr txBox="1">
            <a:spLocks noGrp="1"/>
          </p:cNvSpPr>
          <p:nvPr/>
        </p:nvSpPr>
        <p:spPr bwMode="auto">
          <a:xfrm>
            <a:off x="3997750" y="8911022"/>
            <a:ext cx="3091613" cy="452053"/>
          </a:xfrm>
          <a:prstGeom prst="rect">
            <a:avLst/>
          </a:prstGeom>
          <a:noFill/>
          <a:ln>
            <a:miter lim="800000"/>
            <a:headEnd/>
            <a:tailEnd/>
          </a:ln>
        </p:spPr>
        <p:txBody>
          <a:bodyPr lIns="90535" tIns="45267" rIns="90535" bIns="45267" anchor="b"/>
          <a:lstStyle/>
          <a:p>
            <a:pPr algn="r" defTabSz="907055" eaLnBrk="0" hangingPunct="0">
              <a:defRPr/>
            </a:pPr>
            <a:fld id="{FA716BA1-3068-4F5B-839D-1B2F222A1622}" type="slidenum">
              <a:rPr lang="en-US" sz="1000">
                <a:latin typeface="Times" charset="0"/>
                <a:ea typeface="ＭＳ Ｐゴシック" charset="-128"/>
              </a:rPr>
              <a:pPr algn="r" defTabSz="907055" eaLnBrk="0" hangingPunct="0">
                <a:defRPr/>
              </a:pPr>
              <a:t>15</a:t>
            </a:fld>
            <a:endParaRPr lang="en-US" sz="1000" dirty="0">
              <a:latin typeface="Times" charset="0"/>
              <a:ea typeface="ＭＳ Ｐゴシック" charset="-128"/>
            </a:endParaRPr>
          </a:p>
        </p:txBody>
      </p:sp>
    </p:spTree>
    <p:extLst>
      <p:ext uri="{BB962C8B-B14F-4D97-AF65-F5344CB8AC3E}">
        <p14:creationId xmlns:p14="http://schemas.microsoft.com/office/powerpoint/2010/main" val="368532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pPr marL="222136" indent="-222136"/>
            <a:r>
              <a:rPr lang="en-US" dirty="0">
                <a:latin typeface="Times" pitchFamily="18" charset="0"/>
                <a:ea typeface="ＭＳ Ｐゴシック"/>
                <a:cs typeface="ヒラギノ角ゴ Pro W3"/>
              </a:rPr>
              <a:t>Individuals feel resistance. They feel like they don’t fit in. </a:t>
            </a:r>
          </a:p>
          <a:p>
            <a:pPr marL="222136" indent="-222136"/>
            <a:endParaRPr lang="en-US" dirty="0">
              <a:latin typeface="Times" pitchFamily="18" charset="0"/>
              <a:ea typeface="ＭＳ Ｐゴシック"/>
              <a:cs typeface="ヒラギノ角ゴ Pro W3"/>
            </a:endParaRPr>
          </a:p>
          <a:p>
            <a:pPr marL="222136" marR="0" lvl="0" indent="-222136" algn="l" defTabSz="457200" rtl="0" eaLnBrk="1" fontAlgn="auto" latinLnBrk="0" hangingPunct="1">
              <a:lnSpc>
                <a:spcPct val="100000"/>
              </a:lnSpc>
              <a:spcBef>
                <a:spcPts val="0"/>
              </a:spcBef>
              <a:spcAft>
                <a:spcPts val="0"/>
              </a:spcAft>
              <a:buClrTx/>
              <a:buSzTx/>
              <a:buFontTx/>
              <a:buNone/>
              <a:tabLst/>
              <a:defRPr/>
            </a:pPr>
            <a:r>
              <a:rPr lang="en-US" dirty="0">
                <a:latin typeface="Times" pitchFamily="18" charset="0"/>
                <a:ea typeface="ＭＳ Ｐゴシック"/>
                <a:cs typeface="ヒラギノ角ゴ Pro W3"/>
              </a:rPr>
              <a:t>Provide examples of people feeling like they don’t fit…1) Mark is building a team…some members have worked with Mark in the past. They develop a rhythm. There is an understanding of shared thoughts, values and beliefs. And you know it works because the group is coming back together for this new assignment. Now, Mark is bringing new members to the team. And those members have come from different organizations and backgrounds. They bring their own experience and have to determine how to integrate. Some assimilate and adopt the shared thoughts, values and beliefs. Others will shape the existing thoughts, values and beliefs. As a result, the group operates differently. 2) Lisa has a focus on D,E &amp; I. The root issue that people experience is explained by this relationship. If the culture (</a:t>
            </a:r>
            <a:r>
              <a:rPr lang="en-US" dirty="0" err="1">
                <a:latin typeface="Times" pitchFamily="18" charset="0"/>
                <a:ea typeface="ＭＳ Ｐゴシック"/>
                <a:cs typeface="ヒラギノ角ゴ Pro W3"/>
              </a:rPr>
              <a:t>i.e</a:t>
            </a:r>
            <a:r>
              <a:rPr lang="en-US" dirty="0">
                <a:latin typeface="Times" pitchFamily="18" charset="0"/>
                <a:ea typeface="ＭＳ Ｐゴシック"/>
                <a:cs typeface="ヒラギノ角ゴ Pro W3"/>
              </a:rPr>
              <a:t> shared thoughts, values and beliefs) of an organization feel highly masculine, then women (as an example) may have a hard time adapting to that behavior if they don’t share the same values. The same is true for people of color or members of the LGBTQ community. If you don’t see your own values present in the fabric of the organization, it becomes difficult to assimilate.  </a:t>
            </a:r>
          </a:p>
          <a:p>
            <a:pPr marL="222136" indent="-222136"/>
            <a:endParaRPr lang="en-US" dirty="0">
              <a:latin typeface="Times" pitchFamily="18" charset="0"/>
              <a:ea typeface="ＭＳ Ｐゴシック"/>
              <a:cs typeface="ヒラギノ角ゴ Pro W3"/>
            </a:endParaRPr>
          </a:p>
        </p:txBody>
      </p:sp>
      <p:sp>
        <p:nvSpPr>
          <p:cNvPr id="4" name="Slide Number Placeholder 3"/>
          <p:cNvSpPr txBox="1">
            <a:spLocks noGrp="1"/>
          </p:cNvSpPr>
          <p:nvPr/>
        </p:nvSpPr>
        <p:spPr bwMode="auto">
          <a:xfrm>
            <a:off x="3997750" y="8911022"/>
            <a:ext cx="3091613" cy="452053"/>
          </a:xfrm>
          <a:prstGeom prst="rect">
            <a:avLst/>
          </a:prstGeom>
          <a:noFill/>
          <a:ln>
            <a:miter lim="800000"/>
            <a:headEnd/>
            <a:tailEnd/>
          </a:ln>
        </p:spPr>
        <p:txBody>
          <a:bodyPr lIns="90535" tIns="45267" rIns="90535" bIns="45267" anchor="b"/>
          <a:lstStyle/>
          <a:p>
            <a:pPr algn="r" defTabSz="907055" eaLnBrk="0" hangingPunct="0">
              <a:defRPr/>
            </a:pPr>
            <a:fld id="{FA716BA1-3068-4F5B-839D-1B2F222A1622}" type="slidenum">
              <a:rPr lang="en-US" sz="1000">
                <a:latin typeface="Times" charset="0"/>
                <a:ea typeface="ＭＳ Ｐゴシック" charset="-128"/>
              </a:rPr>
              <a:pPr algn="r" defTabSz="907055" eaLnBrk="0" hangingPunct="0">
                <a:defRPr/>
              </a:pPr>
              <a:t>16</a:t>
            </a:fld>
            <a:endParaRPr lang="en-US" sz="1000" dirty="0">
              <a:latin typeface="Times" charset="0"/>
              <a:ea typeface="ＭＳ Ｐゴシック" charset="-128"/>
            </a:endParaRPr>
          </a:p>
        </p:txBody>
      </p:sp>
    </p:spTree>
    <p:extLst>
      <p:ext uri="{BB962C8B-B14F-4D97-AF65-F5344CB8AC3E}">
        <p14:creationId xmlns:p14="http://schemas.microsoft.com/office/powerpoint/2010/main" val="262637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pPr marL="222136" indent="-222136"/>
            <a:r>
              <a:rPr lang="en-US" dirty="0">
                <a:latin typeface="Times" pitchFamily="18" charset="0"/>
                <a:ea typeface="ＭＳ Ｐゴシック"/>
                <a:cs typeface="ヒラギノ角ゴ Pro W3"/>
              </a:rPr>
              <a:t>Individuals feel resistance. They feel like they don’t fit in. </a:t>
            </a:r>
          </a:p>
          <a:p>
            <a:pPr marL="222136" indent="-222136"/>
            <a:endParaRPr lang="en-US" dirty="0">
              <a:latin typeface="Times" pitchFamily="18" charset="0"/>
              <a:ea typeface="ＭＳ Ｐゴシック"/>
              <a:cs typeface="ヒラギノ角ゴ Pro W3"/>
            </a:endParaRPr>
          </a:p>
          <a:p>
            <a:pPr marL="222136" marR="0" lvl="0" indent="-222136" algn="l" defTabSz="457200" rtl="0" eaLnBrk="1" fontAlgn="auto" latinLnBrk="0" hangingPunct="1">
              <a:lnSpc>
                <a:spcPct val="100000"/>
              </a:lnSpc>
              <a:spcBef>
                <a:spcPts val="0"/>
              </a:spcBef>
              <a:spcAft>
                <a:spcPts val="0"/>
              </a:spcAft>
              <a:buClrTx/>
              <a:buSzTx/>
              <a:buFontTx/>
              <a:buNone/>
              <a:tabLst/>
              <a:defRPr/>
            </a:pPr>
            <a:r>
              <a:rPr lang="en-US" dirty="0">
                <a:latin typeface="Times" pitchFamily="18" charset="0"/>
                <a:ea typeface="ＭＳ Ｐゴシック"/>
                <a:cs typeface="ヒラギノ角ゴ Pro W3"/>
              </a:rPr>
              <a:t>Provide examples of people feeling like they don’t fit…1) Mark is building a team…some members have worked with Mark in the past. They develop a rhythm. There is an understanding of shared thoughts, values and beliefs. And you know it works because the group is coming back together for this new assignment. Now, Mark is bringing new members to the team. And those members have come from different organizations and backgrounds. They bring their own experience and have to determine how to integrate. Some assimilate and adopt the shared thoughts, values and beliefs. Others will shape the existing thoughts, values and beliefs. As a result, the group operates differently. 2) Lisa has a focus on D,E &amp; I. The root issue that people experience is explained by this relationship. If the culture (</a:t>
            </a:r>
            <a:r>
              <a:rPr lang="en-US" dirty="0" err="1">
                <a:latin typeface="Times" pitchFamily="18" charset="0"/>
                <a:ea typeface="ＭＳ Ｐゴシック"/>
                <a:cs typeface="ヒラギノ角ゴ Pro W3"/>
              </a:rPr>
              <a:t>i.e</a:t>
            </a:r>
            <a:r>
              <a:rPr lang="en-US" dirty="0">
                <a:latin typeface="Times" pitchFamily="18" charset="0"/>
                <a:ea typeface="ＭＳ Ｐゴシック"/>
                <a:cs typeface="ヒラギノ角ゴ Pro W3"/>
              </a:rPr>
              <a:t> shared thoughts, values and beliefs) of an organization feel highly masculine, then women (as an example) may have a hard time adapting to that behavior if they don’t share the same values. The same is true for people of color or members of the LGBTQ community. If you don’t see your own values present in the fabric of the organization, it becomes difficult to assimilate.  </a:t>
            </a:r>
          </a:p>
          <a:p>
            <a:pPr marL="222136" indent="-222136"/>
            <a:endParaRPr lang="en-US" dirty="0">
              <a:latin typeface="Times" pitchFamily="18" charset="0"/>
              <a:ea typeface="ＭＳ Ｐゴシック"/>
              <a:cs typeface="ヒラギノ角ゴ Pro W3"/>
            </a:endParaRPr>
          </a:p>
        </p:txBody>
      </p:sp>
      <p:sp>
        <p:nvSpPr>
          <p:cNvPr id="4" name="Slide Number Placeholder 3"/>
          <p:cNvSpPr txBox="1">
            <a:spLocks noGrp="1"/>
          </p:cNvSpPr>
          <p:nvPr/>
        </p:nvSpPr>
        <p:spPr bwMode="auto">
          <a:xfrm>
            <a:off x="3997750" y="8911022"/>
            <a:ext cx="3091613" cy="452053"/>
          </a:xfrm>
          <a:prstGeom prst="rect">
            <a:avLst/>
          </a:prstGeom>
          <a:noFill/>
          <a:ln>
            <a:miter lim="800000"/>
            <a:headEnd/>
            <a:tailEnd/>
          </a:ln>
        </p:spPr>
        <p:txBody>
          <a:bodyPr lIns="90535" tIns="45267" rIns="90535" bIns="45267" anchor="b"/>
          <a:lstStyle/>
          <a:p>
            <a:pPr algn="r" defTabSz="907055" eaLnBrk="0" hangingPunct="0">
              <a:defRPr/>
            </a:pPr>
            <a:fld id="{FA716BA1-3068-4F5B-839D-1B2F222A1622}" type="slidenum">
              <a:rPr lang="en-US" sz="1000">
                <a:latin typeface="Times" charset="0"/>
                <a:ea typeface="ＭＳ Ｐゴシック" charset="-128"/>
              </a:rPr>
              <a:pPr algn="r" defTabSz="907055" eaLnBrk="0" hangingPunct="0">
                <a:defRPr/>
              </a:pPr>
              <a:t>17</a:t>
            </a:fld>
            <a:endParaRPr lang="en-US" sz="1000" dirty="0">
              <a:latin typeface="Times" charset="0"/>
              <a:ea typeface="ＭＳ Ｐゴシック" charset="-128"/>
            </a:endParaRPr>
          </a:p>
        </p:txBody>
      </p:sp>
    </p:spTree>
    <p:extLst>
      <p:ext uri="{BB962C8B-B14F-4D97-AF65-F5344CB8AC3E}">
        <p14:creationId xmlns:p14="http://schemas.microsoft.com/office/powerpoint/2010/main" val="3480741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pPr marL="222136" indent="-222136"/>
            <a:r>
              <a:rPr lang="en-US" dirty="0">
                <a:latin typeface="Times" pitchFamily="18" charset="0"/>
                <a:ea typeface="ＭＳ Ｐゴシック"/>
                <a:cs typeface="ヒラギノ角ゴ Pro W3"/>
              </a:rPr>
              <a:t>Individuals feel resistance. They feel like they don’t fit in. </a:t>
            </a:r>
          </a:p>
          <a:p>
            <a:pPr marL="222136" indent="-222136"/>
            <a:endParaRPr lang="en-US" dirty="0">
              <a:latin typeface="Times" pitchFamily="18" charset="0"/>
              <a:ea typeface="ＭＳ Ｐゴシック"/>
              <a:cs typeface="ヒラギノ角ゴ Pro W3"/>
            </a:endParaRPr>
          </a:p>
          <a:p>
            <a:pPr marL="222136" marR="0" lvl="0" indent="-222136" algn="l" defTabSz="457200" rtl="0" eaLnBrk="1" fontAlgn="auto" latinLnBrk="0" hangingPunct="1">
              <a:lnSpc>
                <a:spcPct val="100000"/>
              </a:lnSpc>
              <a:spcBef>
                <a:spcPts val="0"/>
              </a:spcBef>
              <a:spcAft>
                <a:spcPts val="0"/>
              </a:spcAft>
              <a:buClrTx/>
              <a:buSzTx/>
              <a:buFontTx/>
              <a:buNone/>
              <a:tabLst/>
              <a:defRPr/>
            </a:pPr>
            <a:r>
              <a:rPr lang="en-US" dirty="0">
                <a:latin typeface="Times" pitchFamily="18" charset="0"/>
                <a:ea typeface="ＭＳ Ｐゴシック"/>
                <a:cs typeface="ヒラギノ角ゴ Pro W3"/>
              </a:rPr>
              <a:t>Provide examples of people feeling like they don’t fit…1) Mark is building a team…some members have worked with Mark in the past. They develop a rhythm. There is an understanding of shared thoughts, values and beliefs. And you know it works because the group is coming back together for this new assignment. Now, Mark is bringing new members to the team. And those members have come from different organizations and backgrounds. They bring their own experience and have to determine how to integrate. Some assimilate and adopt the shared thoughts, values and beliefs. Others will shape the existing thoughts, values and beliefs. As a result, the group operates differently. 2) Lisa has a focus on D,E &amp; I. The root issue that people experience is explained by this relationship. If the culture (</a:t>
            </a:r>
            <a:r>
              <a:rPr lang="en-US" dirty="0" err="1">
                <a:latin typeface="Times" pitchFamily="18" charset="0"/>
                <a:ea typeface="ＭＳ Ｐゴシック"/>
                <a:cs typeface="ヒラギノ角ゴ Pro W3"/>
              </a:rPr>
              <a:t>i.e</a:t>
            </a:r>
            <a:r>
              <a:rPr lang="en-US" dirty="0">
                <a:latin typeface="Times" pitchFamily="18" charset="0"/>
                <a:ea typeface="ＭＳ Ｐゴシック"/>
                <a:cs typeface="ヒラギノ角ゴ Pro W3"/>
              </a:rPr>
              <a:t> shared thoughts, values and beliefs) of an organization feel highly masculine, then women (as an example) may have a hard time adapting to that behavior if they don’t share the same values. The same is true for people of color or members of the LGBTQ community. If you don’t see your own values present in the fabric of the organization, it becomes difficult to assimilate.  </a:t>
            </a:r>
          </a:p>
          <a:p>
            <a:pPr marL="222136" indent="-222136"/>
            <a:endParaRPr lang="en-US" dirty="0">
              <a:latin typeface="Times" pitchFamily="18" charset="0"/>
              <a:ea typeface="ＭＳ Ｐゴシック"/>
              <a:cs typeface="ヒラギノ角ゴ Pro W3"/>
            </a:endParaRPr>
          </a:p>
        </p:txBody>
      </p:sp>
      <p:sp>
        <p:nvSpPr>
          <p:cNvPr id="4" name="Slide Number Placeholder 3"/>
          <p:cNvSpPr txBox="1">
            <a:spLocks noGrp="1"/>
          </p:cNvSpPr>
          <p:nvPr/>
        </p:nvSpPr>
        <p:spPr bwMode="auto">
          <a:xfrm>
            <a:off x="3997750" y="8911022"/>
            <a:ext cx="3091613" cy="452053"/>
          </a:xfrm>
          <a:prstGeom prst="rect">
            <a:avLst/>
          </a:prstGeom>
          <a:noFill/>
          <a:ln>
            <a:miter lim="800000"/>
            <a:headEnd/>
            <a:tailEnd/>
          </a:ln>
        </p:spPr>
        <p:txBody>
          <a:bodyPr lIns="90535" tIns="45267" rIns="90535" bIns="45267" anchor="b"/>
          <a:lstStyle/>
          <a:p>
            <a:pPr algn="r" defTabSz="907055" eaLnBrk="0" hangingPunct="0">
              <a:defRPr/>
            </a:pPr>
            <a:fld id="{FA716BA1-3068-4F5B-839D-1B2F222A1622}" type="slidenum">
              <a:rPr lang="en-US" sz="1000">
                <a:latin typeface="Times" charset="0"/>
                <a:ea typeface="ＭＳ Ｐゴシック" charset="-128"/>
              </a:rPr>
              <a:pPr algn="r" defTabSz="907055" eaLnBrk="0" hangingPunct="0">
                <a:defRPr/>
              </a:pPr>
              <a:t>18</a:t>
            </a:fld>
            <a:endParaRPr lang="en-US" sz="1000" dirty="0">
              <a:latin typeface="Times" charset="0"/>
              <a:ea typeface="ＭＳ Ｐゴシック" charset="-128"/>
            </a:endParaRPr>
          </a:p>
        </p:txBody>
      </p:sp>
    </p:spTree>
    <p:extLst>
      <p:ext uri="{BB962C8B-B14F-4D97-AF65-F5344CB8AC3E}">
        <p14:creationId xmlns:p14="http://schemas.microsoft.com/office/powerpoint/2010/main" val="2335695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pPr marL="222136" indent="-222136"/>
            <a:r>
              <a:rPr lang="en-US" dirty="0">
                <a:latin typeface="Times" pitchFamily="18" charset="0"/>
                <a:ea typeface="ＭＳ Ｐゴシック"/>
                <a:cs typeface="ヒラギノ角ゴ Pro W3"/>
              </a:rPr>
              <a:t>Individuals feel resistance. They feel like they don’t fit in. </a:t>
            </a:r>
          </a:p>
          <a:p>
            <a:pPr marL="222136" indent="-222136"/>
            <a:endParaRPr lang="en-US" dirty="0">
              <a:latin typeface="Times" pitchFamily="18" charset="0"/>
              <a:ea typeface="ＭＳ Ｐゴシック"/>
              <a:cs typeface="ヒラギノ角ゴ Pro W3"/>
            </a:endParaRPr>
          </a:p>
          <a:p>
            <a:pPr marL="222136" marR="0" lvl="0" indent="-222136" algn="l" defTabSz="457200" rtl="0" eaLnBrk="1" fontAlgn="auto" latinLnBrk="0" hangingPunct="1">
              <a:lnSpc>
                <a:spcPct val="100000"/>
              </a:lnSpc>
              <a:spcBef>
                <a:spcPts val="0"/>
              </a:spcBef>
              <a:spcAft>
                <a:spcPts val="0"/>
              </a:spcAft>
              <a:buClrTx/>
              <a:buSzTx/>
              <a:buFontTx/>
              <a:buNone/>
              <a:tabLst/>
              <a:defRPr/>
            </a:pPr>
            <a:r>
              <a:rPr lang="en-US" dirty="0">
                <a:latin typeface="Times" pitchFamily="18" charset="0"/>
                <a:ea typeface="ＭＳ Ｐゴシック"/>
                <a:cs typeface="ヒラギノ角ゴ Pro W3"/>
              </a:rPr>
              <a:t>Provide examples of people feeling like they don’t fit…1) Mark is building a team…some members have worked with Mark in the past. They develop a rhythm. There is an understanding of shared thoughts, values and beliefs. And you know it works because the group is coming back together for this new assignment. Now, Mark is bringing new members to the team. And those members have come from different organizations and backgrounds. They bring their own experience and have to determine how to integrate. Some assimilate and adopt the shared thoughts, values and beliefs. Others will shape the existing thoughts, values and beliefs. As a result, the group operates differently. 2) Lisa has a focus on D,E &amp; I. The root issue that people experience is explained by this relationship. If the culture (</a:t>
            </a:r>
            <a:r>
              <a:rPr lang="en-US" dirty="0" err="1">
                <a:latin typeface="Times" pitchFamily="18" charset="0"/>
                <a:ea typeface="ＭＳ Ｐゴシック"/>
                <a:cs typeface="ヒラギノ角ゴ Pro W3"/>
              </a:rPr>
              <a:t>i.e</a:t>
            </a:r>
            <a:r>
              <a:rPr lang="en-US" dirty="0">
                <a:latin typeface="Times" pitchFamily="18" charset="0"/>
                <a:ea typeface="ＭＳ Ｐゴシック"/>
                <a:cs typeface="ヒラギノ角ゴ Pro W3"/>
              </a:rPr>
              <a:t> shared thoughts, values and beliefs) of an organization feel highly masculine, then women (as an example) may have a hard time adapting to that behavior if they don’t share the same values. The same is true for people of color or members of the LGBTQ community. If you don’t see your own values present in the fabric of the organization, it becomes difficult to assimilate.  </a:t>
            </a:r>
          </a:p>
          <a:p>
            <a:pPr marL="222136" indent="-222136"/>
            <a:endParaRPr lang="en-US" dirty="0">
              <a:latin typeface="Times" pitchFamily="18" charset="0"/>
              <a:ea typeface="ＭＳ Ｐゴシック"/>
              <a:cs typeface="ヒラギノ角ゴ Pro W3"/>
            </a:endParaRPr>
          </a:p>
        </p:txBody>
      </p:sp>
      <p:sp>
        <p:nvSpPr>
          <p:cNvPr id="4" name="Slide Number Placeholder 3"/>
          <p:cNvSpPr txBox="1">
            <a:spLocks noGrp="1"/>
          </p:cNvSpPr>
          <p:nvPr/>
        </p:nvSpPr>
        <p:spPr bwMode="auto">
          <a:xfrm>
            <a:off x="3997750" y="8911022"/>
            <a:ext cx="3091613" cy="452053"/>
          </a:xfrm>
          <a:prstGeom prst="rect">
            <a:avLst/>
          </a:prstGeom>
          <a:noFill/>
          <a:ln>
            <a:miter lim="800000"/>
            <a:headEnd/>
            <a:tailEnd/>
          </a:ln>
        </p:spPr>
        <p:txBody>
          <a:bodyPr lIns="90535" tIns="45267" rIns="90535" bIns="45267" anchor="b"/>
          <a:lstStyle/>
          <a:p>
            <a:pPr algn="r" defTabSz="907055" eaLnBrk="0" hangingPunct="0">
              <a:defRPr/>
            </a:pPr>
            <a:fld id="{FA716BA1-3068-4F5B-839D-1B2F222A1622}" type="slidenum">
              <a:rPr lang="en-US" sz="1000">
                <a:latin typeface="Times" charset="0"/>
                <a:ea typeface="ＭＳ Ｐゴシック" charset="-128"/>
              </a:rPr>
              <a:pPr algn="r" defTabSz="907055" eaLnBrk="0" hangingPunct="0">
                <a:defRPr/>
              </a:pPr>
              <a:t>19</a:t>
            </a:fld>
            <a:endParaRPr lang="en-US" sz="1000" dirty="0">
              <a:latin typeface="Times" charset="0"/>
              <a:ea typeface="ＭＳ Ｐゴシック" charset="-128"/>
            </a:endParaRPr>
          </a:p>
        </p:txBody>
      </p:sp>
    </p:spTree>
    <p:extLst>
      <p:ext uri="{BB962C8B-B14F-4D97-AF65-F5344CB8AC3E}">
        <p14:creationId xmlns:p14="http://schemas.microsoft.com/office/powerpoint/2010/main" val="3498477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pPr marL="222136" indent="-222136"/>
            <a:r>
              <a:rPr lang="en-US" dirty="0">
                <a:latin typeface="Times" pitchFamily="18" charset="0"/>
                <a:ea typeface="ＭＳ Ｐゴシック"/>
                <a:cs typeface="ヒラギノ角ゴ Pro W3"/>
              </a:rPr>
              <a:t>Provide overview of goals of the presentation</a:t>
            </a:r>
          </a:p>
        </p:txBody>
      </p:sp>
      <p:sp>
        <p:nvSpPr>
          <p:cNvPr id="4" name="Slide Number Placeholder 3"/>
          <p:cNvSpPr txBox="1">
            <a:spLocks noGrp="1"/>
          </p:cNvSpPr>
          <p:nvPr/>
        </p:nvSpPr>
        <p:spPr bwMode="auto">
          <a:xfrm>
            <a:off x="3997750" y="8911022"/>
            <a:ext cx="3091613" cy="452053"/>
          </a:xfrm>
          <a:prstGeom prst="rect">
            <a:avLst/>
          </a:prstGeom>
          <a:noFill/>
          <a:ln>
            <a:miter lim="800000"/>
            <a:headEnd/>
            <a:tailEnd/>
          </a:ln>
        </p:spPr>
        <p:txBody>
          <a:bodyPr lIns="90535" tIns="45267" rIns="90535" bIns="45267" anchor="b"/>
          <a:lstStyle/>
          <a:p>
            <a:pPr algn="r" defTabSz="907055" eaLnBrk="0" hangingPunct="0">
              <a:defRPr/>
            </a:pPr>
            <a:fld id="{FA716BA1-3068-4F5B-839D-1B2F222A1622}" type="slidenum">
              <a:rPr lang="en-US" sz="1000">
                <a:latin typeface="Times" charset="0"/>
                <a:ea typeface="ＭＳ Ｐゴシック" charset="-128"/>
              </a:rPr>
              <a:pPr algn="r" defTabSz="907055" eaLnBrk="0" hangingPunct="0">
                <a:defRPr/>
              </a:pPr>
              <a:t>2</a:t>
            </a:fld>
            <a:endParaRPr lang="en-US" sz="1000" dirty="0">
              <a:latin typeface="Times" charset="0"/>
              <a:ea typeface="ＭＳ Ｐゴシック" charset="-128"/>
            </a:endParaRPr>
          </a:p>
        </p:txBody>
      </p:sp>
    </p:spTree>
    <p:extLst>
      <p:ext uri="{BB962C8B-B14F-4D97-AF65-F5344CB8AC3E}">
        <p14:creationId xmlns:p14="http://schemas.microsoft.com/office/powerpoint/2010/main" val="731879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pPr marL="222136" indent="-222136"/>
            <a:r>
              <a:rPr lang="en-US" dirty="0">
                <a:latin typeface="Times" pitchFamily="18" charset="0"/>
                <a:ea typeface="ＭＳ Ｐゴシック"/>
                <a:cs typeface="ヒラギノ角ゴ Pro W3"/>
              </a:rPr>
              <a:t>Shifting a person’s level of individual authenticity is a deeply personal experience because you are dealing with how people think, what they value and what they believe. As they change individually, their participation and experience as part of some collective group, changes the group. As a result, the system begins to change. It starts at an individual level and builds from there. Authenticity is an inward-out journey….not outward-in.</a:t>
            </a:r>
          </a:p>
        </p:txBody>
      </p:sp>
      <p:sp>
        <p:nvSpPr>
          <p:cNvPr id="4" name="Slide Number Placeholder 3"/>
          <p:cNvSpPr txBox="1">
            <a:spLocks noGrp="1"/>
          </p:cNvSpPr>
          <p:nvPr/>
        </p:nvSpPr>
        <p:spPr bwMode="auto">
          <a:xfrm>
            <a:off x="3997750" y="8911022"/>
            <a:ext cx="3091613" cy="452053"/>
          </a:xfrm>
          <a:prstGeom prst="rect">
            <a:avLst/>
          </a:prstGeom>
          <a:noFill/>
          <a:ln>
            <a:miter lim="800000"/>
            <a:headEnd/>
            <a:tailEnd/>
          </a:ln>
        </p:spPr>
        <p:txBody>
          <a:bodyPr lIns="90535" tIns="45267" rIns="90535" bIns="45267" anchor="b"/>
          <a:lstStyle/>
          <a:p>
            <a:pPr algn="r" defTabSz="907055" eaLnBrk="0" hangingPunct="0">
              <a:defRPr/>
            </a:pPr>
            <a:fld id="{FA716BA1-3068-4F5B-839D-1B2F222A1622}" type="slidenum">
              <a:rPr lang="en-US" sz="1000">
                <a:latin typeface="Times" charset="0"/>
                <a:ea typeface="ＭＳ Ｐゴシック" charset="-128"/>
              </a:rPr>
              <a:pPr algn="r" defTabSz="907055" eaLnBrk="0" hangingPunct="0">
                <a:defRPr/>
              </a:pPr>
              <a:t>20</a:t>
            </a:fld>
            <a:endParaRPr lang="en-US" sz="1000" dirty="0">
              <a:latin typeface="Times" charset="0"/>
              <a:ea typeface="ＭＳ Ｐゴシック" charset="-128"/>
            </a:endParaRPr>
          </a:p>
        </p:txBody>
      </p:sp>
    </p:spTree>
    <p:extLst>
      <p:ext uri="{BB962C8B-B14F-4D97-AF65-F5344CB8AC3E}">
        <p14:creationId xmlns:p14="http://schemas.microsoft.com/office/powerpoint/2010/main" val="278411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pPr marL="222136" indent="-222136"/>
            <a:r>
              <a:rPr lang="en-US" dirty="0">
                <a:latin typeface="Times" pitchFamily="18" charset="0"/>
                <a:ea typeface="ＭＳ Ｐゴシック"/>
                <a:cs typeface="ヒラギノ角ゴ Pro W3"/>
              </a:rPr>
              <a:t>Ask the question to the audience and gather responses</a:t>
            </a:r>
          </a:p>
        </p:txBody>
      </p:sp>
      <p:sp>
        <p:nvSpPr>
          <p:cNvPr id="4" name="Slide Number Placeholder 3"/>
          <p:cNvSpPr txBox="1">
            <a:spLocks noGrp="1"/>
          </p:cNvSpPr>
          <p:nvPr/>
        </p:nvSpPr>
        <p:spPr bwMode="auto">
          <a:xfrm>
            <a:off x="3997750" y="8911022"/>
            <a:ext cx="3091613" cy="452053"/>
          </a:xfrm>
          <a:prstGeom prst="rect">
            <a:avLst/>
          </a:prstGeom>
          <a:noFill/>
          <a:ln>
            <a:miter lim="800000"/>
            <a:headEnd/>
            <a:tailEnd/>
          </a:ln>
        </p:spPr>
        <p:txBody>
          <a:bodyPr lIns="90535" tIns="45267" rIns="90535" bIns="45267" anchor="b"/>
          <a:lstStyle/>
          <a:p>
            <a:pPr algn="r" defTabSz="907055" eaLnBrk="0" hangingPunct="0">
              <a:defRPr/>
            </a:pPr>
            <a:fld id="{FA716BA1-3068-4F5B-839D-1B2F222A1622}" type="slidenum">
              <a:rPr lang="en-US" sz="1000">
                <a:latin typeface="Times" charset="0"/>
                <a:ea typeface="ＭＳ Ｐゴシック" charset="-128"/>
              </a:rPr>
              <a:pPr algn="r" defTabSz="907055" eaLnBrk="0" hangingPunct="0">
                <a:defRPr/>
              </a:pPr>
              <a:t>21</a:t>
            </a:fld>
            <a:endParaRPr lang="en-US" sz="1000" dirty="0">
              <a:latin typeface="Times" charset="0"/>
              <a:ea typeface="ＭＳ Ｐゴシック" charset="-128"/>
            </a:endParaRPr>
          </a:p>
        </p:txBody>
      </p:sp>
    </p:spTree>
    <p:extLst>
      <p:ext uri="{BB962C8B-B14F-4D97-AF65-F5344CB8AC3E}">
        <p14:creationId xmlns:p14="http://schemas.microsoft.com/office/powerpoint/2010/main" val="2798996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pPr marL="222136" indent="-222136"/>
            <a:endParaRPr lang="en-US" dirty="0">
              <a:latin typeface="Times" pitchFamily="18" charset="0"/>
              <a:ea typeface="ＭＳ Ｐゴシック"/>
              <a:cs typeface="ヒラギノ角ゴ Pro W3"/>
            </a:endParaRPr>
          </a:p>
        </p:txBody>
      </p:sp>
      <p:sp>
        <p:nvSpPr>
          <p:cNvPr id="4" name="Slide Number Placeholder 3"/>
          <p:cNvSpPr txBox="1">
            <a:spLocks noGrp="1"/>
          </p:cNvSpPr>
          <p:nvPr/>
        </p:nvSpPr>
        <p:spPr bwMode="auto">
          <a:xfrm>
            <a:off x="3997750" y="8911022"/>
            <a:ext cx="3091613" cy="452053"/>
          </a:xfrm>
          <a:prstGeom prst="rect">
            <a:avLst/>
          </a:prstGeom>
          <a:noFill/>
          <a:ln>
            <a:miter lim="800000"/>
            <a:headEnd/>
            <a:tailEnd/>
          </a:ln>
        </p:spPr>
        <p:txBody>
          <a:bodyPr lIns="90535" tIns="45267" rIns="90535" bIns="45267" anchor="b"/>
          <a:lstStyle/>
          <a:p>
            <a:pPr algn="r" defTabSz="907055" eaLnBrk="0" hangingPunct="0">
              <a:defRPr/>
            </a:pPr>
            <a:fld id="{FA716BA1-3068-4F5B-839D-1B2F222A1622}" type="slidenum">
              <a:rPr lang="en-US" sz="1000">
                <a:latin typeface="Times" charset="0"/>
                <a:ea typeface="ＭＳ Ｐゴシック" charset="-128"/>
              </a:rPr>
              <a:pPr algn="r" defTabSz="907055" eaLnBrk="0" hangingPunct="0">
                <a:defRPr/>
              </a:pPr>
              <a:t>23</a:t>
            </a:fld>
            <a:endParaRPr lang="en-US" sz="1000" dirty="0">
              <a:latin typeface="Times" charset="0"/>
              <a:ea typeface="ＭＳ Ｐゴシック" charset="-128"/>
            </a:endParaRPr>
          </a:p>
        </p:txBody>
      </p:sp>
    </p:spTree>
    <p:extLst>
      <p:ext uri="{BB962C8B-B14F-4D97-AF65-F5344CB8AC3E}">
        <p14:creationId xmlns:p14="http://schemas.microsoft.com/office/powerpoint/2010/main" val="2705253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pPr marL="228600" indent="-228600">
              <a:buFont typeface="+mj-lt"/>
              <a:buAutoNum type="arabicPeriod"/>
            </a:pPr>
            <a:r>
              <a:rPr lang="en-US" dirty="0">
                <a:latin typeface="Times" pitchFamily="18" charset="0"/>
                <a:ea typeface="ＭＳ Ｐゴシック"/>
                <a:cs typeface="ヒラギノ角ゴ Pro W3"/>
              </a:rPr>
              <a:t>Get feedback from the group</a:t>
            </a:r>
          </a:p>
          <a:p>
            <a:pPr marL="228600" indent="-228600">
              <a:buFont typeface="+mj-lt"/>
              <a:buAutoNum type="arabicPeriod"/>
            </a:pPr>
            <a:r>
              <a:rPr lang="en-US" dirty="0">
                <a:latin typeface="Times" pitchFamily="18" charset="0"/>
                <a:ea typeface="ＭＳ Ｐゴシック"/>
                <a:cs typeface="ヒラギノ角ゴ Pro W3"/>
              </a:rPr>
              <a:t>Discuss the concept of being “true to self” – has attempted to be understood for centuries. We’ve seen evidence in disciplines such as literature, religion, psychology and business. </a:t>
            </a:r>
          </a:p>
        </p:txBody>
      </p:sp>
      <p:sp>
        <p:nvSpPr>
          <p:cNvPr id="4" name="Slide Number Placeholder 3"/>
          <p:cNvSpPr txBox="1">
            <a:spLocks noGrp="1"/>
          </p:cNvSpPr>
          <p:nvPr/>
        </p:nvSpPr>
        <p:spPr bwMode="auto">
          <a:xfrm>
            <a:off x="3997750" y="8911022"/>
            <a:ext cx="3091613" cy="452053"/>
          </a:xfrm>
          <a:prstGeom prst="rect">
            <a:avLst/>
          </a:prstGeom>
          <a:noFill/>
          <a:ln>
            <a:miter lim="800000"/>
            <a:headEnd/>
            <a:tailEnd/>
          </a:ln>
        </p:spPr>
        <p:txBody>
          <a:bodyPr lIns="90535" tIns="45267" rIns="90535" bIns="45267" anchor="b"/>
          <a:lstStyle/>
          <a:p>
            <a:pPr algn="r" defTabSz="907055" eaLnBrk="0" hangingPunct="0">
              <a:defRPr/>
            </a:pPr>
            <a:fld id="{FA716BA1-3068-4F5B-839D-1B2F222A1622}" type="slidenum">
              <a:rPr lang="en-US" sz="1000">
                <a:latin typeface="Times" charset="0"/>
                <a:ea typeface="ＭＳ Ｐゴシック" charset="-128"/>
              </a:rPr>
              <a:pPr algn="r" defTabSz="907055" eaLnBrk="0" hangingPunct="0">
                <a:defRPr/>
              </a:pPr>
              <a:t>3</a:t>
            </a:fld>
            <a:endParaRPr lang="en-US" sz="1000" dirty="0">
              <a:latin typeface="Times" charset="0"/>
              <a:ea typeface="ＭＳ Ｐゴシック" charset="-128"/>
            </a:endParaRPr>
          </a:p>
        </p:txBody>
      </p:sp>
    </p:spTree>
    <p:extLst>
      <p:ext uri="{BB962C8B-B14F-4D97-AF65-F5344CB8AC3E}">
        <p14:creationId xmlns:p14="http://schemas.microsoft.com/office/powerpoint/2010/main" val="343302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pPr marL="222136" indent="-222136"/>
            <a:r>
              <a:rPr lang="en-US" dirty="0">
                <a:latin typeface="Times" pitchFamily="18" charset="0"/>
                <a:ea typeface="ＭＳ Ｐゴシック"/>
                <a:cs typeface="ヒラギノ角ゴ Pro W3"/>
              </a:rPr>
              <a:t>Share brief history of my academic and professional career…focus on linear (cause and effect) lens of the world and how that changed after my MBA and experience of adversity. New perspective and coaching outcomes led me to pursue doctoral degree and ground my understanding in research. This was my introduction to the term “authenticity”.</a:t>
            </a:r>
          </a:p>
        </p:txBody>
      </p:sp>
      <p:sp>
        <p:nvSpPr>
          <p:cNvPr id="4" name="Slide Number Placeholder 3"/>
          <p:cNvSpPr txBox="1">
            <a:spLocks noGrp="1"/>
          </p:cNvSpPr>
          <p:nvPr/>
        </p:nvSpPr>
        <p:spPr bwMode="auto">
          <a:xfrm>
            <a:off x="3997750" y="8911022"/>
            <a:ext cx="3091613" cy="452053"/>
          </a:xfrm>
          <a:prstGeom prst="rect">
            <a:avLst/>
          </a:prstGeom>
          <a:noFill/>
          <a:ln>
            <a:miter lim="800000"/>
            <a:headEnd/>
            <a:tailEnd/>
          </a:ln>
        </p:spPr>
        <p:txBody>
          <a:bodyPr lIns="90535" tIns="45267" rIns="90535" bIns="45267" anchor="b"/>
          <a:lstStyle/>
          <a:p>
            <a:pPr algn="r" defTabSz="907055" eaLnBrk="0" hangingPunct="0">
              <a:defRPr/>
            </a:pPr>
            <a:fld id="{FA716BA1-3068-4F5B-839D-1B2F222A1622}" type="slidenum">
              <a:rPr lang="en-US" sz="1000">
                <a:latin typeface="Times" charset="0"/>
                <a:ea typeface="ＭＳ Ｐゴシック" charset="-128"/>
              </a:rPr>
              <a:pPr algn="r" defTabSz="907055" eaLnBrk="0" hangingPunct="0">
                <a:defRPr/>
              </a:pPr>
              <a:t>4</a:t>
            </a:fld>
            <a:endParaRPr lang="en-US" sz="1000" dirty="0">
              <a:latin typeface="Times" charset="0"/>
              <a:ea typeface="ＭＳ Ｐゴシック" charset="-128"/>
            </a:endParaRPr>
          </a:p>
        </p:txBody>
      </p:sp>
    </p:spTree>
    <p:extLst>
      <p:ext uri="{BB962C8B-B14F-4D97-AF65-F5344CB8AC3E}">
        <p14:creationId xmlns:p14="http://schemas.microsoft.com/office/powerpoint/2010/main" val="1766256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pPr marL="228600" indent="-228600">
              <a:buFont typeface="+mj-lt"/>
              <a:buAutoNum type="arabicPeriod"/>
            </a:pPr>
            <a:r>
              <a:rPr lang="en-US" dirty="0">
                <a:latin typeface="Times" pitchFamily="18" charset="0"/>
                <a:ea typeface="ＭＳ Ｐゴシック"/>
                <a:cs typeface="ヒラギノ角ゴ Pro W3"/>
              </a:rPr>
              <a:t>Get feedback from the group</a:t>
            </a:r>
          </a:p>
          <a:p>
            <a:pPr marL="228600" indent="-228600">
              <a:buFont typeface="+mj-lt"/>
              <a:buAutoNum type="arabicPeriod"/>
            </a:pPr>
            <a:r>
              <a:rPr lang="en-US" dirty="0">
                <a:latin typeface="Times" pitchFamily="18" charset="0"/>
                <a:ea typeface="ＭＳ Ｐゴシック"/>
                <a:cs typeface="ヒラギノ角ゴ Pro W3"/>
              </a:rPr>
              <a:t>Discuss the concept of being “true to self” – has attempted to be understood for centuries. We’ve seen evidence in disciplines such as literature, religion, psychology and business. </a:t>
            </a:r>
          </a:p>
        </p:txBody>
      </p:sp>
      <p:sp>
        <p:nvSpPr>
          <p:cNvPr id="4" name="Slide Number Placeholder 3"/>
          <p:cNvSpPr txBox="1">
            <a:spLocks noGrp="1"/>
          </p:cNvSpPr>
          <p:nvPr/>
        </p:nvSpPr>
        <p:spPr bwMode="auto">
          <a:xfrm>
            <a:off x="3997750" y="8911022"/>
            <a:ext cx="3091613" cy="452053"/>
          </a:xfrm>
          <a:prstGeom prst="rect">
            <a:avLst/>
          </a:prstGeom>
          <a:noFill/>
          <a:ln>
            <a:miter lim="800000"/>
            <a:headEnd/>
            <a:tailEnd/>
          </a:ln>
        </p:spPr>
        <p:txBody>
          <a:bodyPr lIns="90535" tIns="45267" rIns="90535" bIns="45267" anchor="b"/>
          <a:lstStyle/>
          <a:p>
            <a:pPr algn="r" defTabSz="907055" eaLnBrk="0" hangingPunct="0">
              <a:defRPr/>
            </a:pPr>
            <a:fld id="{FA716BA1-3068-4F5B-839D-1B2F222A1622}" type="slidenum">
              <a:rPr lang="en-US" sz="1000">
                <a:latin typeface="Times" charset="0"/>
                <a:ea typeface="ＭＳ Ｐゴシック" charset="-128"/>
              </a:rPr>
              <a:pPr algn="r" defTabSz="907055" eaLnBrk="0" hangingPunct="0">
                <a:defRPr/>
              </a:pPr>
              <a:t>5</a:t>
            </a:fld>
            <a:endParaRPr lang="en-US" sz="1000" dirty="0">
              <a:latin typeface="Times" charset="0"/>
              <a:ea typeface="ＭＳ Ｐゴシック" charset="-128"/>
            </a:endParaRPr>
          </a:p>
        </p:txBody>
      </p:sp>
    </p:spTree>
    <p:extLst>
      <p:ext uri="{BB962C8B-B14F-4D97-AF65-F5344CB8AC3E}">
        <p14:creationId xmlns:p14="http://schemas.microsoft.com/office/powerpoint/2010/main" val="412991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pPr marL="222136" indent="-222136"/>
            <a:r>
              <a:rPr lang="en-US" dirty="0">
                <a:latin typeface="Times" pitchFamily="18" charset="0"/>
                <a:ea typeface="ＭＳ Ｐゴシック"/>
                <a:cs typeface="ヒラギノ角ゴ Pro W3"/>
              </a:rPr>
              <a:t>Share brief history of my academic and professional career…focus on linear (cause and effect) lens of the world and how that changed after my MBA and experience of adversity. New perspective and coaching outcomes led me to pursue doctoral degree and ground my understanding in research. This was my introduction to the term “authenticity”.</a:t>
            </a:r>
          </a:p>
        </p:txBody>
      </p:sp>
      <p:sp>
        <p:nvSpPr>
          <p:cNvPr id="4" name="Slide Number Placeholder 3"/>
          <p:cNvSpPr txBox="1">
            <a:spLocks noGrp="1"/>
          </p:cNvSpPr>
          <p:nvPr/>
        </p:nvSpPr>
        <p:spPr bwMode="auto">
          <a:xfrm>
            <a:off x="3997750" y="8911022"/>
            <a:ext cx="3091613" cy="452053"/>
          </a:xfrm>
          <a:prstGeom prst="rect">
            <a:avLst/>
          </a:prstGeom>
          <a:noFill/>
          <a:ln>
            <a:miter lim="800000"/>
            <a:headEnd/>
            <a:tailEnd/>
          </a:ln>
        </p:spPr>
        <p:txBody>
          <a:bodyPr lIns="90535" tIns="45267" rIns="90535" bIns="45267" anchor="b"/>
          <a:lstStyle/>
          <a:p>
            <a:pPr algn="r" defTabSz="907055" eaLnBrk="0" hangingPunct="0">
              <a:defRPr/>
            </a:pPr>
            <a:fld id="{FA716BA1-3068-4F5B-839D-1B2F222A1622}" type="slidenum">
              <a:rPr lang="en-US" sz="1000">
                <a:latin typeface="Times" charset="0"/>
                <a:ea typeface="ＭＳ Ｐゴシック" charset="-128"/>
              </a:rPr>
              <a:pPr algn="r" defTabSz="907055" eaLnBrk="0" hangingPunct="0">
                <a:defRPr/>
              </a:pPr>
              <a:t>6</a:t>
            </a:fld>
            <a:endParaRPr lang="en-US" sz="1000" dirty="0">
              <a:latin typeface="Times" charset="0"/>
              <a:ea typeface="ＭＳ Ｐゴシック" charset="-128"/>
            </a:endParaRPr>
          </a:p>
        </p:txBody>
      </p:sp>
    </p:spTree>
    <p:extLst>
      <p:ext uri="{BB962C8B-B14F-4D97-AF65-F5344CB8AC3E}">
        <p14:creationId xmlns:p14="http://schemas.microsoft.com/office/powerpoint/2010/main" val="855292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pPr marL="222136" indent="-222136"/>
            <a:r>
              <a:rPr lang="en-US" dirty="0">
                <a:latin typeface="Times" pitchFamily="18" charset="0"/>
                <a:ea typeface="ＭＳ Ｐゴシック"/>
                <a:cs typeface="ヒラギノ角ゴ Pro W3"/>
              </a:rPr>
              <a:t>Provide overview of goals of the presentation</a:t>
            </a:r>
          </a:p>
        </p:txBody>
      </p:sp>
      <p:sp>
        <p:nvSpPr>
          <p:cNvPr id="4" name="Slide Number Placeholder 3"/>
          <p:cNvSpPr txBox="1">
            <a:spLocks noGrp="1"/>
          </p:cNvSpPr>
          <p:nvPr/>
        </p:nvSpPr>
        <p:spPr bwMode="auto">
          <a:xfrm>
            <a:off x="3997750" y="8911022"/>
            <a:ext cx="3091613" cy="452053"/>
          </a:xfrm>
          <a:prstGeom prst="rect">
            <a:avLst/>
          </a:prstGeom>
          <a:noFill/>
          <a:ln>
            <a:miter lim="800000"/>
            <a:headEnd/>
            <a:tailEnd/>
          </a:ln>
        </p:spPr>
        <p:txBody>
          <a:bodyPr lIns="90535" tIns="45267" rIns="90535" bIns="45267" anchor="b"/>
          <a:lstStyle/>
          <a:p>
            <a:pPr algn="r" defTabSz="907055" eaLnBrk="0" hangingPunct="0">
              <a:defRPr/>
            </a:pPr>
            <a:fld id="{FA716BA1-3068-4F5B-839D-1B2F222A1622}" type="slidenum">
              <a:rPr lang="en-US" sz="1000">
                <a:latin typeface="Times" charset="0"/>
                <a:ea typeface="ＭＳ Ｐゴシック" charset="-128"/>
              </a:rPr>
              <a:pPr algn="r" defTabSz="907055" eaLnBrk="0" hangingPunct="0">
                <a:defRPr/>
              </a:pPr>
              <a:t>7</a:t>
            </a:fld>
            <a:endParaRPr lang="en-US" sz="1000" dirty="0">
              <a:latin typeface="Times" charset="0"/>
              <a:ea typeface="ＭＳ Ｐゴシック" charset="-128"/>
            </a:endParaRPr>
          </a:p>
        </p:txBody>
      </p:sp>
    </p:spTree>
    <p:extLst>
      <p:ext uri="{BB962C8B-B14F-4D97-AF65-F5344CB8AC3E}">
        <p14:creationId xmlns:p14="http://schemas.microsoft.com/office/powerpoint/2010/main" val="2090672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pPr marL="228600" indent="-228600">
              <a:buFont typeface="+mj-lt"/>
              <a:buAutoNum type="arabicPeriod"/>
            </a:pPr>
            <a:r>
              <a:rPr lang="en-US" dirty="0">
                <a:latin typeface="Times" pitchFamily="18" charset="0"/>
                <a:ea typeface="ＭＳ Ｐゴシック"/>
                <a:cs typeface="ヒラギノ角ゴ Pro W3"/>
              </a:rPr>
              <a:t>Get feedback from the group</a:t>
            </a:r>
          </a:p>
          <a:p>
            <a:pPr marL="228600" indent="-228600">
              <a:buFont typeface="+mj-lt"/>
              <a:buAutoNum type="arabicPeriod"/>
            </a:pPr>
            <a:r>
              <a:rPr lang="en-US" dirty="0">
                <a:latin typeface="Times" pitchFamily="18" charset="0"/>
                <a:ea typeface="ＭＳ Ｐゴシック"/>
                <a:cs typeface="ヒラギノ角ゴ Pro W3"/>
              </a:rPr>
              <a:t>Discuss the concept of being “true to self” – has attempted to be understood for centuries. We’ve seen evidence in disciplines such as literature, religion, psychology and business. </a:t>
            </a:r>
          </a:p>
        </p:txBody>
      </p:sp>
      <p:sp>
        <p:nvSpPr>
          <p:cNvPr id="4" name="Slide Number Placeholder 3"/>
          <p:cNvSpPr txBox="1">
            <a:spLocks noGrp="1"/>
          </p:cNvSpPr>
          <p:nvPr/>
        </p:nvSpPr>
        <p:spPr bwMode="auto">
          <a:xfrm>
            <a:off x="3997750" y="8911022"/>
            <a:ext cx="3091613" cy="452053"/>
          </a:xfrm>
          <a:prstGeom prst="rect">
            <a:avLst/>
          </a:prstGeom>
          <a:noFill/>
          <a:ln>
            <a:miter lim="800000"/>
            <a:headEnd/>
            <a:tailEnd/>
          </a:ln>
        </p:spPr>
        <p:txBody>
          <a:bodyPr lIns="90535" tIns="45267" rIns="90535" bIns="45267" anchor="b"/>
          <a:lstStyle/>
          <a:p>
            <a:pPr algn="r" defTabSz="907055" eaLnBrk="0" hangingPunct="0">
              <a:defRPr/>
            </a:pPr>
            <a:fld id="{FA716BA1-3068-4F5B-839D-1B2F222A1622}" type="slidenum">
              <a:rPr lang="en-US" sz="1000">
                <a:latin typeface="Times" charset="0"/>
                <a:ea typeface="ＭＳ Ｐゴシック" charset="-128"/>
              </a:rPr>
              <a:pPr algn="r" defTabSz="907055" eaLnBrk="0" hangingPunct="0">
                <a:defRPr/>
              </a:pPr>
              <a:t>8</a:t>
            </a:fld>
            <a:endParaRPr lang="en-US" sz="1000" dirty="0">
              <a:latin typeface="Times" charset="0"/>
              <a:ea typeface="ＭＳ Ｐゴシック" charset="-128"/>
            </a:endParaRPr>
          </a:p>
        </p:txBody>
      </p:sp>
    </p:spTree>
    <p:extLst>
      <p:ext uri="{BB962C8B-B14F-4D97-AF65-F5344CB8AC3E}">
        <p14:creationId xmlns:p14="http://schemas.microsoft.com/office/powerpoint/2010/main" val="2213352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pPr marL="228600" indent="-228600">
              <a:buFont typeface="+mj-lt"/>
              <a:buAutoNum type="arabicPeriod"/>
            </a:pPr>
            <a:r>
              <a:rPr lang="en-US" dirty="0">
                <a:latin typeface="Times" pitchFamily="18" charset="0"/>
                <a:ea typeface="ＭＳ Ｐゴシック"/>
                <a:cs typeface="ヒラギノ角ゴ Pro W3"/>
              </a:rPr>
              <a:t>Get feedback from the group</a:t>
            </a:r>
          </a:p>
          <a:p>
            <a:pPr marL="228600" indent="-228600">
              <a:buFont typeface="+mj-lt"/>
              <a:buAutoNum type="arabicPeriod"/>
            </a:pPr>
            <a:r>
              <a:rPr lang="en-US" dirty="0">
                <a:latin typeface="Times" pitchFamily="18" charset="0"/>
                <a:ea typeface="ＭＳ Ｐゴシック"/>
                <a:cs typeface="ヒラギノ角ゴ Pro W3"/>
              </a:rPr>
              <a:t>Discuss the concept of being “true to self” – has attempted to be understood for centuries. We’ve seen evidence in disciplines such as literature, religion, psychology and business. </a:t>
            </a:r>
          </a:p>
        </p:txBody>
      </p:sp>
      <p:sp>
        <p:nvSpPr>
          <p:cNvPr id="4" name="Slide Number Placeholder 3"/>
          <p:cNvSpPr txBox="1">
            <a:spLocks noGrp="1"/>
          </p:cNvSpPr>
          <p:nvPr/>
        </p:nvSpPr>
        <p:spPr bwMode="auto">
          <a:xfrm>
            <a:off x="3997750" y="8911022"/>
            <a:ext cx="3091613" cy="452053"/>
          </a:xfrm>
          <a:prstGeom prst="rect">
            <a:avLst/>
          </a:prstGeom>
          <a:noFill/>
          <a:ln>
            <a:miter lim="800000"/>
            <a:headEnd/>
            <a:tailEnd/>
          </a:ln>
        </p:spPr>
        <p:txBody>
          <a:bodyPr lIns="90535" tIns="45267" rIns="90535" bIns="45267" anchor="b"/>
          <a:lstStyle/>
          <a:p>
            <a:pPr algn="r" defTabSz="907055" eaLnBrk="0" hangingPunct="0">
              <a:defRPr/>
            </a:pPr>
            <a:fld id="{FA716BA1-3068-4F5B-839D-1B2F222A1622}" type="slidenum">
              <a:rPr lang="en-US" sz="1000">
                <a:latin typeface="Times" charset="0"/>
                <a:ea typeface="ＭＳ Ｐゴシック" charset="-128"/>
              </a:rPr>
              <a:pPr algn="r" defTabSz="907055" eaLnBrk="0" hangingPunct="0">
                <a:defRPr/>
              </a:pPr>
              <a:t>9</a:t>
            </a:fld>
            <a:endParaRPr lang="en-US" sz="1000" dirty="0">
              <a:latin typeface="Times" charset="0"/>
              <a:ea typeface="ＭＳ Ｐゴシック" charset="-128"/>
            </a:endParaRPr>
          </a:p>
        </p:txBody>
      </p:sp>
    </p:spTree>
    <p:extLst>
      <p:ext uri="{BB962C8B-B14F-4D97-AF65-F5344CB8AC3E}">
        <p14:creationId xmlns:p14="http://schemas.microsoft.com/office/powerpoint/2010/main" val="1293411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gray">
          <a:xfrm>
            <a:off x="585788" y="774700"/>
            <a:ext cx="7972425" cy="4795838"/>
          </a:xfrm>
          <a:prstGeom prst="rect">
            <a:avLst/>
          </a:prstGeom>
          <a:noFill/>
          <a:ln w="12700" algn="ctr">
            <a:solidFill>
              <a:srgbClr val="37A9D1"/>
            </a:solidFill>
            <a:miter lim="800000"/>
            <a:headEnd/>
            <a:tailEnd/>
          </a:ln>
          <a:effectLst/>
        </p:spPr>
        <p:txBody>
          <a:bodyPr lIns="90000" tIns="90000" rIns="90000" bIns="90000" anchor="ctr"/>
          <a:lstStyle/>
          <a:p>
            <a:pPr marL="119063" indent="-119063" eaLnBrk="0" fontAlgn="base" hangingPunct="0">
              <a:spcBef>
                <a:spcPct val="50000"/>
              </a:spcBef>
              <a:spcAft>
                <a:spcPct val="0"/>
              </a:spcAft>
              <a:defRPr/>
            </a:pPr>
            <a:endParaRPr lang="en-GB" sz="1100" b="1" dirty="0">
              <a:solidFill>
                <a:srgbClr val="000000"/>
              </a:solidFill>
              <a:cs typeface="Arial" charset="0"/>
            </a:endParaRPr>
          </a:p>
        </p:txBody>
      </p:sp>
      <p:sp>
        <p:nvSpPr>
          <p:cNvPr id="3700739" name="Rectangle 3"/>
          <p:cNvSpPr>
            <a:spLocks noGrp="1" noChangeArrowheads="1"/>
          </p:cNvSpPr>
          <p:nvPr>
            <p:ph type="ctrTitle" sz="quarter"/>
          </p:nvPr>
        </p:nvSpPr>
        <p:spPr>
          <a:xfrm>
            <a:off x="892175" y="2581275"/>
            <a:ext cx="6581775" cy="549275"/>
          </a:xfrm>
        </p:spPr>
        <p:txBody>
          <a:bodyPr/>
          <a:lstStyle>
            <a:lvl1pPr>
              <a:lnSpc>
                <a:spcPts val="2200"/>
              </a:lnSpc>
              <a:spcBef>
                <a:spcPct val="100000"/>
              </a:spcBef>
              <a:buClr>
                <a:schemeClr val="tx2"/>
              </a:buClr>
              <a:buSzPct val="85000"/>
              <a:buFont typeface="Wingdings" pitchFamily="2" charset="2"/>
              <a:buNone/>
              <a:defRPr sz="1800"/>
            </a:lvl1pPr>
          </a:lstStyle>
          <a:p>
            <a:r>
              <a:rPr lang="en-US" dirty="0"/>
              <a:t>Click to edit Master title style</a:t>
            </a:r>
          </a:p>
        </p:txBody>
      </p:sp>
      <p:sp>
        <p:nvSpPr>
          <p:cNvPr id="3700740" name="Rectangle 4"/>
          <p:cNvSpPr>
            <a:spLocks noGrp="1" noChangeArrowheads="1"/>
          </p:cNvSpPr>
          <p:nvPr>
            <p:ph type="subTitle" sz="quarter" idx="1"/>
          </p:nvPr>
        </p:nvSpPr>
        <p:spPr>
          <a:xfrm>
            <a:off x="892175" y="3402013"/>
            <a:ext cx="6583363" cy="439737"/>
          </a:xfrm>
          <a:ln/>
        </p:spPr>
        <p:txBody>
          <a:bodyPr/>
          <a:lstStyle>
            <a:lvl1pPr>
              <a:lnSpc>
                <a:spcPts val="1600"/>
              </a:lnSpc>
              <a:spcBef>
                <a:spcPct val="15000"/>
              </a:spcBef>
              <a:buClrTx/>
              <a:buNone/>
              <a:defRPr sz="1400" b="1"/>
            </a:lvl1pPr>
          </a:lstStyle>
          <a:p>
            <a:r>
              <a:rPr lang="en-US"/>
              <a:t>Click to edit Master subtitle style</a:t>
            </a:r>
            <a:endParaRPr lang="en-US" dirty="0"/>
          </a:p>
        </p:txBody>
      </p:sp>
    </p:spTree>
    <p:extLst>
      <p:ext uri="{BB962C8B-B14F-4D97-AF65-F5344CB8AC3E}">
        <p14:creationId xmlns:p14="http://schemas.microsoft.com/office/powerpoint/2010/main" val="626895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a:t>Click to edit Master text styles</a:t>
            </a:r>
          </a:p>
          <a:p>
            <a:pPr lvl="1"/>
            <a:r>
              <a:rPr lang="en-US"/>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a:t>Click to edit Master text styles</a:t>
            </a:r>
          </a:p>
          <a:p>
            <a:pPr lvl="1"/>
            <a:r>
              <a:rPr lang="en-US"/>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a:t>Click to edit Master text styles</a:t>
            </a:r>
          </a:p>
          <a:p>
            <a:pPr lvl="1"/>
            <a:r>
              <a:rPr lang="en-US"/>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12639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a:t>Click to edit Master text styles</a:t>
            </a:r>
          </a:p>
          <a:p>
            <a:pPr lvl="1"/>
            <a:r>
              <a:rPr lang="en-US"/>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a:t>Click to edit Master text styles</a:t>
            </a:r>
          </a:p>
          <a:p>
            <a:pPr lvl="1"/>
            <a:r>
              <a:rPr lang="en-US"/>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a:t>Click to edit Master text styles</a:t>
            </a:r>
          </a:p>
          <a:p>
            <a:pPr lvl="1"/>
            <a:r>
              <a:rPr lang="en-US"/>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a:t>Click to edit Master text styles</a:t>
            </a:r>
          </a:p>
          <a:p>
            <a:pPr lvl="1"/>
            <a:r>
              <a:rPr lang="en-US"/>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a:t>Click to edit Master text styles</a:t>
            </a:r>
          </a:p>
          <a:p>
            <a:pPr lvl="1"/>
            <a:r>
              <a:rPr lang="en-US"/>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57995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27108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a:t>Click to edit Master text styles</a:t>
            </a:r>
          </a:p>
        </p:txBody>
      </p:sp>
    </p:spTree>
    <p:extLst>
      <p:ext uri="{BB962C8B-B14F-4D97-AF65-F5344CB8AC3E}">
        <p14:creationId xmlns:p14="http://schemas.microsoft.com/office/powerpoint/2010/main" val="1542045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a:t>Click to edit Master text styles</a:t>
            </a:r>
          </a:p>
          <a:p>
            <a:pPr lvl="1"/>
            <a:r>
              <a:rPr lang="en-US"/>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a:t>Click to edit Master text styles</a:t>
            </a:r>
          </a:p>
          <a:p>
            <a:pPr lvl="1"/>
            <a:r>
              <a:rPr lang="en-US"/>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a:t>Click to edit Master text styles</a:t>
            </a:r>
          </a:p>
          <a:p>
            <a:pPr lvl="1"/>
            <a:r>
              <a:rPr lang="en-US"/>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a:t>Click to edit Master text styles</a:t>
            </a:r>
          </a:p>
          <a:p>
            <a:pPr lvl="1"/>
            <a:r>
              <a:rPr lang="en-US"/>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a:t>Click to edit Master text styles</a:t>
            </a:r>
          </a:p>
          <a:p>
            <a:pPr lvl="1"/>
            <a:r>
              <a:rPr lang="en-US"/>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a:t>Click to edit Master text styles</a:t>
            </a:r>
          </a:p>
          <a:p>
            <a:pPr lvl="1"/>
            <a:r>
              <a:rPr lang="en-US"/>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a:t>Click to edit Master text styles</a:t>
            </a:r>
          </a:p>
          <a:p>
            <a:pPr lvl="1"/>
            <a:r>
              <a:rPr lang="en-US"/>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a:t>Click to edit Master text styles</a:t>
            </a:r>
          </a:p>
          <a:p>
            <a:pPr lvl="1"/>
            <a:r>
              <a:rPr lang="en-US"/>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a:t>Click to edit Master text styles</a:t>
            </a:r>
          </a:p>
          <a:p>
            <a:pPr lvl="1"/>
            <a:r>
              <a:rPr lang="en-US"/>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09620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a:t>Click to edit Master text styles</a:t>
            </a:r>
          </a:p>
          <a:p>
            <a:pPr lvl="1"/>
            <a:r>
              <a:rPr lang="en-US"/>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a:t>Click to edit Master text styles</a:t>
            </a:r>
          </a:p>
          <a:p>
            <a:pPr lvl="1"/>
            <a:r>
              <a:rPr lang="en-US"/>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a:t>Click to edit Master text styles</a:t>
            </a:r>
          </a:p>
          <a:p>
            <a:pPr lvl="1"/>
            <a:r>
              <a:rPr lang="en-US"/>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a:t>Click to edit Master text styles</a:t>
            </a:r>
          </a:p>
          <a:p>
            <a:pPr lvl="1"/>
            <a:r>
              <a:rPr lang="en-US"/>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45834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a:t>Click to edit Master text styles</a:t>
            </a:r>
          </a:p>
          <a:p>
            <a:pPr lvl="1"/>
            <a:r>
              <a:rPr lang="en-US"/>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a:t>Click to edit Master text styles</a:t>
            </a:r>
          </a:p>
          <a:p>
            <a:pPr lvl="1"/>
            <a:r>
              <a:rPr lang="en-US"/>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a:t>Click to edit Master text styles</a:t>
            </a:r>
          </a:p>
          <a:p>
            <a:pPr lvl="1"/>
            <a:r>
              <a:rPr lang="en-US"/>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12440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a:t>Click to edit Master text styles</a:t>
            </a:r>
          </a:p>
          <a:p>
            <a:pPr lvl="1"/>
            <a:r>
              <a:rPr lang="en-US"/>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a:t>Click to edit Master text styles</a:t>
            </a:r>
          </a:p>
          <a:p>
            <a:pPr lvl="1"/>
            <a:r>
              <a:rPr lang="en-US"/>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a:t>Click to edit Master text styles</a:t>
            </a:r>
          </a:p>
          <a:p>
            <a:pPr lvl="1"/>
            <a:r>
              <a:rPr lang="en-US"/>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a:t>Click to edit Master text styles</a:t>
            </a:r>
          </a:p>
          <a:p>
            <a:pPr lvl="1"/>
            <a:r>
              <a:rPr lang="en-US"/>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a:t>Click to edit Master text styles</a:t>
            </a:r>
          </a:p>
          <a:p>
            <a:pPr lvl="1"/>
            <a:r>
              <a:rPr lang="en-US"/>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00784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a:t>Click to edit Master title style</a:t>
            </a:r>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a:t>Click to edit Master text styles</a:t>
            </a:r>
          </a:p>
          <a:p>
            <a:pPr lvl="1"/>
            <a:r>
              <a:rPr lang="en-US"/>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46019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a:t>Click to edit Master text styles</a:t>
            </a:r>
          </a:p>
          <a:p>
            <a:pPr lvl="1"/>
            <a:r>
              <a:rPr lang="en-US"/>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a:t>Click to edit Master text styles</a:t>
            </a:r>
          </a:p>
          <a:p>
            <a:pPr lvl="1"/>
            <a:r>
              <a:rPr lang="en-US"/>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47897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rief Prefatory text">
    <p:spTree>
      <p:nvGrpSpPr>
        <p:cNvPr id="1" name=""/>
        <p:cNvGrpSpPr/>
        <p:nvPr/>
      </p:nvGrpSpPr>
      <p:grpSpPr>
        <a:xfrm>
          <a:off x="0" y="0"/>
          <a:ext cx="0" cy="0"/>
          <a:chOff x="0" y="0"/>
          <a:chExt cx="0" cy="0"/>
        </a:xfrm>
      </p:grpSpPr>
      <p:sp>
        <p:nvSpPr>
          <p:cNvPr id="3" name="Text Box 2"/>
          <p:cNvSpPr txBox="1">
            <a:spLocks noChangeArrowheads="1"/>
          </p:cNvSpPr>
          <p:nvPr/>
        </p:nvSpPr>
        <p:spPr bwMode="gray">
          <a:xfrm>
            <a:off x="1741488" y="2365375"/>
            <a:ext cx="5634037" cy="2487613"/>
          </a:xfrm>
          <a:prstGeom prst="rect">
            <a:avLst/>
          </a:prstGeom>
          <a:noFill/>
          <a:ln w="19050" algn="ctr">
            <a:noFill/>
            <a:miter lim="800000"/>
            <a:headEnd/>
            <a:tailEnd/>
          </a:ln>
        </p:spPr>
        <p:txBody>
          <a:bodyPr lIns="0" tIns="73152" rIns="0" bIns="73152"/>
          <a:lstStyle/>
          <a:p>
            <a:pPr fontAlgn="base">
              <a:lnSpc>
                <a:spcPct val="106000"/>
              </a:lnSpc>
              <a:spcBef>
                <a:spcPct val="80000"/>
              </a:spcBef>
              <a:spcAft>
                <a:spcPct val="0"/>
              </a:spcAft>
              <a:buClr>
                <a:srgbClr val="000000"/>
              </a:buClr>
              <a:buSzPct val="80000"/>
              <a:buFont typeface="Wingdings" pitchFamily="2" charset="2"/>
              <a:buNone/>
              <a:defRPr/>
            </a:pPr>
            <a:endParaRPr lang="en-US" sz="1100" b="1" dirty="0">
              <a:solidFill>
                <a:srgbClr val="000000"/>
              </a:solidFill>
              <a:cs typeface="Arial" charset="0"/>
            </a:endParaRPr>
          </a:p>
        </p:txBody>
      </p:sp>
      <p:sp>
        <p:nvSpPr>
          <p:cNvPr id="9" name="Text Placeholder 8"/>
          <p:cNvSpPr>
            <a:spLocks noGrp="1"/>
          </p:cNvSpPr>
          <p:nvPr>
            <p:ph type="body" sz="quarter" idx="10"/>
          </p:nvPr>
        </p:nvSpPr>
        <p:spPr>
          <a:xfrm>
            <a:off x="1746504" y="2368296"/>
            <a:ext cx="5632704" cy="2487168"/>
          </a:xfrm>
        </p:spPr>
        <p:txBody>
          <a:bodyPr tIns="73152" bIns="73152"/>
          <a:lstStyle>
            <a:lvl1pPr eaLnBrk="1" hangingPunct="1">
              <a:spcBef>
                <a:spcPct val="80000"/>
              </a:spcBef>
              <a:buClr>
                <a:schemeClr val="tx1"/>
              </a:buClr>
              <a:buSzPct val="80000"/>
              <a:buFont typeface="Wingdings" pitchFamily="2" charset="2"/>
              <a:buNone/>
              <a:defRPr/>
            </a:lvl1pPr>
            <a:lvl5pPr>
              <a:buNone/>
              <a:defRPr/>
            </a:lvl5pPr>
          </a:lstStyle>
          <a:p>
            <a:pPr lvl="0"/>
            <a:r>
              <a:rPr lang="en-US"/>
              <a:t>Click to edit Master text styles</a:t>
            </a:r>
          </a:p>
        </p:txBody>
      </p:sp>
      <p:pic>
        <p:nvPicPr>
          <p:cNvPr id="6" name="Picture 5" descr="Logo&#10;&#10;Description automatically generated">
            <a:extLst>
              <a:ext uri="{FF2B5EF4-FFF2-40B4-BE49-F238E27FC236}">
                <a16:creationId xmlns:a16="http://schemas.microsoft.com/office/drawing/2014/main" id="{B420DF81-1455-3B4B-8DB4-1CDFC35F2A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852" y="6096000"/>
            <a:ext cx="1410789" cy="685800"/>
          </a:xfrm>
          <a:prstGeom prst="rect">
            <a:avLst/>
          </a:prstGeom>
        </p:spPr>
      </p:pic>
    </p:spTree>
    <p:extLst>
      <p:ext uri="{BB962C8B-B14F-4D97-AF65-F5344CB8AC3E}">
        <p14:creationId xmlns:p14="http://schemas.microsoft.com/office/powerpoint/2010/main" val="3829520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a:t>Click to edit Master text styles</a:t>
            </a:r>
          </a:p>
          <a:p>
            <a:pPr lvl="1"/>
            <a:r>
              <a:rPr lang="en-US"/>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12874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66465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a:t>Click to edit Master text styles</a:t>
            </a:r>
          </a:p>
          <a:p>
            <a:pPr lvl="1"/>
            <a:r>
              <a:rPr lang="en-US"/>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56414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92310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a:t>Click to edit Master text styles</a:t>
            </a:r>
          </a:p>
          <a:p>
            <a:pPr lvl="1"/>
            <a:r>
              <a:rPr lang="en-US"/>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a:t>Click to edit Master text styles</a:t>
            </a:r>
          </a:p>
          <a:p>
            <a:pPr lvl="1"/>
            <a:r>
              <a:rPr lang="en-US"/>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a:t>Click to edit Master text styles</a:t>
            </a:r>
          </a:p>
          <a:p>
            <a:pPr lvl="1"/>
            <a:r>
              <a:rPr lang="en-US"/>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712069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a:t>Click to edit Master text styles</a:t>
            </a:r>
          </a:p>
          <a:p>
            <a:pPr lvl="1"/>
            <a:r>
              <a:rPr lang="en-US"/>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a:t>Click to edit Master text styles</a:t>
            </a:r>
          </a:p>
          <a:p>
            <a:pPr lvl="1"/>
            <a:r>
              <a:rPr lang="en-US"/>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a:t>Click to edit Master text styles</a:t>
            </a:r>
          </a:p>
          <a:p>
            <a:pPr lvl="1"/>
            <a:r>
              <a:rPr lang="en-US"/>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a:t>Click to edit Master text styles</a:t>
            </a:r>
          </a:p>
          <a:p>
            <a:pPr lvl="1"/>
            <a:r>
              <a:rPr lang="en-US"/>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a:t>Click to edit Master text styles</a:t>
            </a:r>
          </a:p>
          <a:p>
            <a:pPr lvl="1"/>
            <a:r>
              <a:rPr lang="en-US"/>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a:t>Click to edit Master text styles</a:t>
            </a:r>
          </a:p>
          <a:p>
            <a:pPr lvl="1"/>
            <a:r>
              <a:rPr lang="en-US"/>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a:t>Click to edit Master text styles</a:t>
            </a:r>
          </a:p>
          <a:p>
            <a:pPr lvl="1"/>
            <a:r>
              <a:rPr lang="en-US"/>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913065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a:t>Click to edit Master text styles</a:t>
            </a:r>
          </a:p>
          <a:p>
            <a:pPr lvl="1"/>
            <a:r>
              <a:rPr lang="en-US"/>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a:t>Click to edit Master text styles</a:t>
            </a:r>
          </a:p>
          <a:p>
            <a:pPr lvl="1"/>
            <a:r>
              <a:rPr lang="en-US"/>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a:t>Click to edit Master text styles</a:t>
            </a:r>
          </a:p>
          <a:p>
            <a:pPr lvl="1"/>
            <a:r>
              <a:rPr lang="en-US"/>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a:t>Click to edit Master text styles</a:t>
            </a:r>
          </a:p>
          <a:p>
            <a:pPr lvl="1"/>
            <a:r>
              <a:rPr lang="en-US"/>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a:t>Click to edit Master text styles</a:t>
            </a:r>
          </a:p>
          <a:p>
            <a:pPr lvl="1"/>
            <a:r>
              <a:rPr lang="en-US"/>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a:t>Click to edit Master text styles</a:t>
            </a:r>
          </a:p>
          <a:p>
            <a:pPr lvl="1"/>
            <a:r>
              <a:rPr lang="en-US"/>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a:t>Click to edit Master text styles</a:t>
            </a:r>
          </a:p>
          <a:p>
            <a:pPr lvl="1"/>
            <a:r>
              <a:rPr lang="en-US"/>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399582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a:t>Click to edit Master text styles</a:t>
            </a:r>
          </a:p>
          <a:p>
            <a:pPr lvl="1"/>
            <a:r>
              <a:rPr lang="en-US"/>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a:t>Click to edit Master text styles</a:t>
            </a:r>
          </a:p>
          <a:p>
            <a:pPr lvl="1"/>
            <a:r>
              <a:rPr lang="en-US"/>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a:t>Click to edit Master text styles</a:t>
            </a:r>
          </a:p>
          <a:p>
            <a:pPr lvl="1"/>
            <a:r>
              <a:rPr lang="en-US"/>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392456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40020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fontAlgn="base">
              <a:lnSpc>
                <a:spcPct val="106000"/>
              </a:lnSpc>
              <a:spcBef>
                <a:spcPct val="80000"/>
              </a:spcBef>
              <a:spcAft>
                <a:spcPct val="0"/>
              </a:spcAft>
              <a:buClr>
                <a:srgbClr val="000000"/>
              </a:buClr>
              <a:buFont typeface="Wingdings 2" pitchFamily="18" charset="2"/>
              <a:buChar char="¡"/>
              <a:defRPr/>
            </a:pPr>
            <a:r>
              <a:rPr lang="en-US" sz="1100" dirty="0">
                <a:solidFill>
                  <a:srgbClr val="000000"/>
                </a:solidFill>
                <a:cs typeface="Arial" charset="0"/>
              </a:rPr>
              <a:t>Bullet</a:t>
            </a:r>
          </a:p>
        </p:txBody>
      </p:sp>
    </p:spTree>
    <p:extLst>
      <p:ext uri="{BB962C8B-B14F-4D97-AF65-F5344CB8AC3E}">
        <p14:creationId xmlns:p14="http://schemas.microsoft.com/office/powerpoint/2010/main" val="2117849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onger Introductory text">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fontAlgn="base">
              <a:lnSpc>
                <a:spcPct val="106000"/>
              </a:lnSpc>
              <a:spcBef>
                <a:spcPct val="80000"/>
              </a:spcBef>
              <a:spcAft>
                <a:spcPct val="0"/>
              </a:spcAft>
              <a:buClr>
                <a:srgbClr val="000000"/>
              </a:buClr>
              <a:buSzPct val="80000"/>
              <a:buFont typeface="Wingdings" pitchFamily="2" charset="2"/>
              <a:buNone/>
              <a:defRPr/>
            </a:pPr>
            <a:endParaRPr lang="en-US" sz="1000" dirty="0">
              <a:solidFill>
                <a:srgbClr val="000000"/>
              </a:solidFill>
              <a:cs typeface="Arial" charset="0"/>
            </a:endParaRPr>
          </a:p>
        </p:txBody>
      </p:sp>
      <p:sp>
        <p:nvSpPr>
          <p:cNvPr id="14" name="Text Placeholder 13"/>
          <p:cNvSpPr>
            <a:spLocks noGrp="1"/>
          </p:cNvSpPr>
          <p:nvPr>
            <p:ph type="body" sz="quarter" idx="10"/>
          </p:nvPr>
        </p:nvSpPr>
        <p:spPr>
          <a:xfrm>
            <a:off x="393192" y="1152144"/>
            <a:ext cx="4014216" cy="5138928"/>
          </a:xfrm>
        </p:spPr>
        <p:txBody>
          <a:bodyPr/>
          <a:lstStyle/>
          <a:p>
            <a:pPr lvl="0"/>
            <a:r>
              <a:rPr lang="en-US"/>
              <a:t>Click to edit Master text styles</a:t>
            </a:r>
          </a:p>
        </p:txBody>
      </p:sp>
      <p:sp>
        <p:nvSpPr>
          <p:cNvPr id="16" name="Text Placeholder 15"/>
          <p:cNvSpPr>
            <a:spLocks noGrp="1"/>
          </p:cNvSpPr>
          <p:nvPr>
            <p:ph type="body" sz="quarter" idx="11"/>
          </p:nvPr>
        </p:nvSpPr>
        <p:spPr>
          <a:xfrm>
            <a:off x="4736592" y="1152144"/>
            <a:ext cx="4014216" cy="5138928"/>
          </a:xfrm>
        </p:spPr>
        <p:txBody>
          <a:bodyPr/>
          <a:lstStyle/>
          <a:p>
            <a:pPr lvl="0"/>
            <a:r>
              <a:rPr lang="en-US"/>
              <a:t>Click to edit Master text styles</a:t>
            </a:r>
          </a:p>
        </p:txBody>
      </p:sp>
      <p:pic>
        <p:nvPicPr>
          <p:cNvPr id="7" name="Picture 6" descr="Logo&#10;&#10;Description automatically generated">
            <a:extLst>
              <a:ext uri="{FF2B5EF4-FFF2-40B4-BE49-F238E27FC236}">
                <a16:creationId xmlns:a16="http://schemas.microsoft.com/office/drawing/2014/main" id="{0F44FDC8-9D50-BD48-B750-B85BCBE111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852" y="6096000"/>
            <a:ext cx="1410789" cy="685800"/>
          </a:xfrm>
          <a:prstGeom prst="rect">
            <a:avLst/>
          </a:prstGeom>
        </p:spPr>
      </p:pic>
    </p:spTree>
    <p:extLst>
      <p:ext uri="{BB962C8B-B14F-4D97-AF65-F5344CB8AC3E}">
        <p14:creationId xmlns:p14="http://schemas.microsoft.com/office/powerpoint/2010/main" val="17788942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a:t>Click to edit Master text styles</a:t>
            </a:r>
          </a:p>
        </p:txBody>
      </p:sp>
    </p:spTree>
    <p:extLst>
      <p:ext uri="{BB962C8B-B14F-4D97-AF65-F5344CB8AC3E}">
        <p14:creationId xmlns:p14="http://schemas.microsoft.com/office/powerpoint/2010/main" val="31474175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a:t>Click to edit Master text styles</a:t>
            </a:r>
          </a:p>
        </p:txBody>
      </p:sp>
    </p:spTree>
    <p:extLst>
      <p:ext uri="{BB962C8B-B14F-4D97-AF65-F5344CB8AC3E}">
        <p14:creationId xmlns:p14="http://schemas.microsoft.com/office/powerpoint/2010/main" val="28923047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a:t>Click to edit Master text styles</a:t>
            </a:r>
          </a:p>
        </p:txBody>
      </p:sp>
    </p:spTree>
    <p:extLst>
      <p:ext uri="{BB962C8B-B14F-4D97-AF65-F5344CB8AC3E}">
        <p14:creationId xmlns:p14="http://schemas.microsoft.com/office/powerpoint/2010/main" val="40616822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a:t>Click to edit Master text styles</a:t>
            </a:r>
          </a:p>
        </p:txBody>
      </p:sp>
    </p:spTree>
    <p:extLst>
      <p:ext uri="{BB962C8B-B14F-4D97-AF65-F5344CB8AC3E}">
        <p14:creationId xmlns:p14="http://schemas.microsoft.com/office/powerpoint/2010/main" val="38486262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a:t>Click to edit Master text styles</a:t>
            </a:r>
          </a:p>
        </p:txBody>
      </p:sp>
    </p:spTree>
    <p:extLst>
      <p:ext uri="{BB962C8B-B14F-4D97-AF65-F5344CB8AC3E}">
        <p14:creationId xmlns:p14="http://schemas.microsoft.com/office/powerpoint/2010/main" val="25925326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a:t>Click to edit Master text styles</a:t>
            </a:r>
          </a:p>
        </p:txBody>
      </p:sp>
    </p:spTree>
    <p:extLst>
      <p:ext uri="{BB962C8B-B14F-4D97-AF65-F5344CB8AC3E}">
        <p14:creationId xmlns:p14="http://schemas.microsoft.com/office/powerpoint/2010/main" val="22280544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a:t>Click to edit Master text styles</a:t>
            </a:r>
          </a:p>
        </p:txBody>
      </p:sp>
    </p:spTree>
    <p:extLst>
      <p:ext uri="{BB962C8B-B14F-4D97-AF65-F5344CB8AC3E}">
        <p14:creationId xmlns:p14="http://schemas.microsoft.com/office/powerpoint/2010/main" val="3026029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 Opener">
    <p:spTree>
      <p:nvGrpSpPr>
        <p:cNvPr id="1" name=""/>
        <p:cNvGrpSpPr/>
        <p:nvPr/>
      </p:nvGrpSpPr>
      <p:grpSpPr>
        <a:xfrm>
          <a:off x="0" y="0"/>
          <a:ext cx="0" cy="0"/>
          <a:chOff x="0" y="0"/>
          <a:chExt cx="0" cy="0"/>
        </a:xfrm>
      </p:grpSpPr>
      <p:sp>
        <p:nvSpPr>
          <p:cNvPr id="3" name="Text Box 2"/>
          <p:cNvSpPr txBox="1">
            <a:spLocks noChangeArrowheads="1"/>
          </p:cNvSpPr>
          <p:nvPr/>
        </p:nvSpPr>
        <p:spPr bwMode="gray">
          <a:xfrm>
            <a:off x="1741488" y="2365375"/>
            <a:ext cx="5634037" cy="2487613"/>
          </a:xfrm>
          <a:prstGeom prst="rect">
            <a:avLst/>
          </a:prstGeom>
          <a:noFill/>
          <a:ln w="19050" algn="ctr">
            <a:noFill/>
            <a:miter lim="800000"/>
            <a:headEnd/>
            <a:tailEnd/>
          </a:ln>
        </p:spPr>
        <p:txBody>
          <a:bodyPr lIns="0" tIns="73152" rIns="0" bIns="73152"/>
          <a:lstStyle/>
          <a:p>
            <a:pPr fontAlgn="base">
              <a:lnSpc>
                <a:spcPct val="106000"/>
              </a:lnSpc>
              <a:spcBef>
                <a:spcPct val="80000"/>
              </a:spcBef>
              <a:spcAft>
                <a:spcPct val="0"/>
              </a:spcAft>
              <a:buClr>
                <a:srgbClr val="000000"/>
              </a:buClr>
              <a:buSzPct val="80000"/>
              <a:buFont typeface="Wingdings" pitchFamily="2" charset="2"/>
              <a:buNone/>
              <a:defRPr/>
            </a:pPr>
            <a:endParaRPr lang="en-US" sz="1100" b="1" dirty="0">
              <a:solidFill>
                <a:srgbClr val="000000"/>
              </a:solidFill>
              <a:cs typeface="Arial" charset="0"/>
            </a:endParaRPr>
          </a:p>
        </p:txBody>
      </p:sp>
      <p:sp>
        <p:nvSpPr>
          <p:cNvPr id="4" name="Rectangle 3"/>
          <p:cNvSpPr>
            <a:spLocks noChangeArrowheads="1"/>
          </p:cNvSpPr>
          <p:nvPr/>
        </p:nvSpPr>
        <p:spPr bwMode="gray">
          <a:xfrm>
            <a:off x="2478088" y="2136775"/>
            <a:ext cx="4167187" cy="228600"/>
          </a:xfrm>
          <a:prstGeom prst="rect">
            <a:avLst/>
          </a:prstGeom>
          <a:solidFill>
            <a:schemeClr val="bg1"/>
          </a:solidFill>
          <a:ln w="12700" cap="rnd" algn="ctr">
            <a:noFill/>
            <a:miter lim="800000"/>
            <a:headEnd/>
            <a:tailEnd/>
          </a:ln>
        </p:spPr>
        <p:txBody>
          <a:bodyPr wrap="none" lIns="72000" tIns="0" rIns="72000" bIns="0" anchor="b" anchorCtr="1"/>
          <a:lstStyle/>
          <a:p>
            <a:pPr algn="ctr" eaLnBrk="0" fontAlgn="base" hangingPunct="0">
              <a:lnSpc>
                <a:spcPct val="106000"/>
              </a:lnSpc>
              <a:spcBef>
                <a:spcPct val="0"/>
              </a:spcBef>
              <a:spcAft>
                <a:spcPct val="0"/>
              </a:spcAft>
              <a:defRPr/>
            </a:pPr>
            <a:endParaRPr lang="en-US" sz="1400" b="1" dirty="0">
              <a:solidFill>
                <a:srgbClr val="000000"/>
              </a:solidFill>
              <a:cs typeface="Arial" charset="0"/>
            </a:endParaRPr>
          </a:p>
        </p:txBody>
      </p:sp>
      <p:sp>
        <p:nvSpPr>
          <p:cNvPr id="5" name="Text Placeholder 7"/>
          <p:cNvSpPr>
            <a:spLocks noGrp="1"/>
          </p:cNvSpPr>
          <p:nvPr>
            <p:ph type="body" sz="quarter" idx="10"/>
          </p:nvPr>
        </p:nvSpPr>
        <p:spPr>
          <a:xfrm>
            <a:off x="2889504" y="3081528"/>
            <a:ext cx="3346704" cy="256032"/>
          </a:xfrm>
          <a:solidFill>
            <a:schemeClr val="bg1"/>
          </a:solidFill>
        </p:spPr>
        <p:txBody>
          <a:bodyPr lIns="73152" rIns="73152" anchor="ctr" anchorCtr="1"/>
          <a:lstStyle>
            <a:lvl1pPr>
              <a:buNone/>
              <a:defRPr sz="1600" b="1"/>
            </a:lvl1pPr>
          </a:lstStyle>
          <a:p>
            <a:pPr lvl="0"/>
            <a:r>
              <a:rPr lang="en-US"/>
              <a:t>Click to edit Master text styles</a:t>
            </a:r>
          </a:p>
        </p:txBody>
      </p:sp>
      <p:pic>
        <p:nvPicPr>
          <p:cNvPr id="7" name="Picture 6" descr="Logo&#10;&#10;Description automatically generated">
            <a:extLst>
              <a:ext uri="{FF2B5EF4-FFF2-40B4-BE49-F238E27FC236}">
                <a16:creationId xmlns:a16="http://schemas.microsoft.com/office/drawing/2014/main" id="{57FB6B45-FB06-AF45-B1EF-38F7FFB40B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852" y="6096000"/>
            <a:ext cx="1410789" cy="685800"/>
          </a:xfrm>
          <a:prstGeom prst="rect">
            <a:avLst/>
          </a:prstGeom>
        </p:spPr>
      </p:pic>
    </p:spTree>
    <p:extLst>
      <p:ext uri="{BB962C8B-B14F-4D97-AF65-F5344CB8AC3E}">
        <p14:creationId xmlns:p14="http://schemas.microsoft.com/office/powerpoint/2010/main" val="3460389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fontAlgn="base">
              <a:lnSpc>
                <a:spcPct val="106000"/>
              </a:lnSpc>
              <a:spcBef>
                <a:spcPct val="80000"/>
              </a:spcBef>
              <a:spcAft>
                <a:spcPct val="0"/>
              </a:spcAft>
              <a:buClr>
                <a:srgbClr val="000000"/>
              </a:buClr>
              <a:buSzPct val="80000"/>
              <a:buFont typeface="Wingdings" pitchFamily="2" charset="2"/>
              <a:buNone/>
              <a:defRPr/>
            </a:pPr>
            <a:endParaRPr lang="en-US" sz="1000" dirty="0">
              <a:solidFill>
                <a:srgbClr val="000000"/>
              </a:solidFill>
              <a:cs typeface="Arial" charset="0"/>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a:t>Click to edit Master text styles</a:t>
            </a:r>
          </a:p>
          <a:p>
            <a:pPr lvl="1"/>
            <a:r>
              <a:rPr lang="en-US"/>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a:t>Click to edit Master text styles</a:t>
            </a:r>
          </a:p>
          <a:p>
            <a:pPr lvl="1"/>
            <a:r>
              <a:rPr lang="en-US"/>
              <a:t>Second level</a:t>
            </a:r>
          </a:p>
        </p:txBody>
      </p:sp>
      <p:sp>
        <p:nvSpPr>
          <p:cNvPr id="20" name="Text Placeholder 19"/>
          <p:cNvSpPr>
            <a:spLocks noGrp="1"/>
          </p:cNvSpPr>
          <p:nvPr>
            <p:ph type="body" sz="quarter" idx="12"/>
          </p:nvPr>
        </p:nvSpPr>
        <p:spPr>
          <a:xfrm>
            <a:off x="393192" y="256032"/>
            <a:ext cx="8348472" cy="521208"/>
          </a:xfrm>
          <a:solidFill>
            <a:srgbClr val="FFFFFF"/>
          </a:solidFill>
        </p:spPr>
        <p:txBody>
          <a:bodyPr anchor="b"/>
          <a:lstStyle>
            <a:lvl1pPr>
              <a:buNone/>
              <a:defRPr sz="1600" b="1"/>
            </a:lvl1pPr>
          </a:lstStyle>
          <a:p>
            <a:pPr lvl="0"/>
            <a:r>
              <a:rPr lang="en-US"/>
              <a:t>Click to edit Master text styles</a:t>
            </a:r>
          </a:p>
        </p:txBody>
      </p:sp>
    </p:spTree>
    <p:extLst>
      <p:ext uri="{BB962C8B-B14F-4D97-AF65-F5344CB8AC3E}">
        <p14:creationId xmlns:p14="http://schemas.microsoft.com/office/powerpoint/2010/main" val="2342331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with Kicker">
    <p:spTree>
      <p:nvGrpSpPr>
        <p:cNvPr id="1" name=""/>
        <p:cNvGrpSpPr/>
        <p:nvPr/>
      </p:nvGrpSpPr>
      <p:grpSpPr>
        <a:xfrm>
          <a:off x="0" y="0"/>
          <a:ext cx="0" cy="0"/>
          <a:chOff x="0" y="0"/>
          <a:chExt cx="0" cy="0"/>
        </a:xfrm>
      </p:grpSpPr>
      <p:sp>
        <p:nvSpPr>
          <p:cNvPr id="5" name="Rectangle 4"/>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fontAlgn="base">
              <a:lnSpc>
                <a:spcPct val="106000"/>
              </a:lnSpc>
              <a:spcBef>
                <a:spcPct val="80000"/>
              </a:spcBef>
              <a:spcAft>
                <a:spcPct val="0"/>
              </a:spcAft>
              <a:buClr>
                <a:srgbClr val="000000"/>
              </a:buClr>
              <a:buSzPct val="80000"/>
              <a:buFont typeface="Wingdings" pitchFamily="2" charset="2"/>
              <a:buNone/>
              <a:defRPr/>
            </a:pPr>
            <a:endParaRPr lang="en-US" sz="1000" dirty="0">
              <a:solidFill>
                <a:srgbClr val="000000"/>
              </a:solidFill>
              <a:cs typeface="Arial" charset="0"/>
            </a:endParaRPr>
          </a:p>
        </p:txBody>
      </p:sp>
      <p:sp>
        <p:nvSpPr>
          <p:cNvPr id="14" name="Text Placeholder 13"/>
          <p:cNvSpPr>
            <a:spLocks noGrp="1"/>
          </p:cNvSpPr>
          <p:nvPr>
            <p:ph type="body" sz="quarter" idx="10"/>
          </p:nvPr>
        </p:nvSpPr>
        <p:spPr>
          <a:xfrm>
            <a:off x="393192" y="1152144"/>
            <a:ext cx="4014216" cy="5138928"/>
          </a:xfrm>
        </p:spPr>
        <p:txBody>
          <a:bodyPr/>
          <a:lstStyle>
            <a:lvl1pPr>
              <a:buNone/>
              <a:defRPr/>
            </a:lvl1pPr>
          </a:lstStyle>
          <a:p>
            <a:pPr lvl="0"/>
            <a:r>
              <a:rPr lang="en-US"/>
              <a:t>Click to edit Master text styles</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a:t>Click to edit Master text styles</a:t>
            </a:r>
          </a:p>
        </p:txBody>
      </p:sp>
      <p:sp>
        <p:nvSpPr>
          <p:cNvPr id="20" name="Text Placeholder 19"/>
          <p:cNvSpPr>
            <a:spLocks noGrp="1"/>
          </p:cNvSpPr>
          <p:nvPr>
            <p:ph type="body" sz="quarter" idx="12"/>
          </p:nvPr>
        </p:nvSpPr>
        <p:spPr>
          <a:xfrm>
            <a:off x="393192" y="256032"/>
            <a:ext cx="8348472" cy="521208"/>
          </a:xfrm>
          <a:solidFill>
            <a:srgbClr val="FFFFFF"/>
          </a:solidFill>
        </p:spPr>
        <p:txBody>
          <a:bodyPr anchor="b"/>
          <a:lstStyle>
            <a:lvl1pPr>
              <a:buNone/>
              <a:defRPr sz="1600" b="1"/>
            </a:lvl1pPr>
          </a:lstStyle>
          <a:p>
            <a:pPr lvl="0"/>
            <a:r>
              <a:rPr lang="en-US"/>
              <a:t>Click to edit Master text styles</a:t>
            </a:r>
          </a:p>
        </p:txBody>
      </p:sp>
    </p:spTree>
    <p:extLst>
      <p:ext uri="{BB962C8B-B14F-4D97-AF65-F5344CB8AC3E}">
        <p14:creationId xmlns:p14="http://schemas.microsoft.com/office/powerpoint/2010/main" val="2543754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fontAlgn="base">
              <a:lnSpc>
                <a:spcPct val="106000"/>
              </a:lnSpc>
              <a:spcBef>
                <a:spcPct val="80000"/>
              </a:spcBef>
              <a:spcAft>
                <a:spcPct val="0"/>
              </a:spcAft>
              <a:buClr>
                <a:srgbClr val="000000"/>
              </a:buClr>
              <a:buSzPct val="80000"/>
              <a:buFont typeface="Wingdings" pitchFamily="2" charset="2"/>
              <a:buNone/>
              <a:defRPr/>
            </a:pPr>
            <a:endParaRPr lang="en-US" sz="1000" dirty="0">
              <a:solidFill>
                <a:srgbClr val="000000"/>
              </a:solidFill>
              <a:cs typeface="Arial" charset="0"/>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a:t>Click to edit Master text styles</a:t>
            </a:r>
          </a:p>
        </p:txBody>
      </p:sp>
      <p:sp>
        <p:nvSpPr>
          <p:cNvPr id="20" name="Text Placeholder 19"/>
          <p:cNvSpPr>
            <a:spLocks noGrp="1"/>
          </p:cNvSpPr>
          <p:nvPr>
            <p:ph type="body" sz="quarter" idx="12"/>
          </p:nvPr>
        </p:nvSpPr>
        <p:spPr>
          <a:xfrm>
            <a:off x="393192" y="256032"/>
            <a:ext cx="8348472" cy="521208"/>
          </a:xfrm>
          <a:solidFill>
            <a:srgbClr val="FFFFFF"/>
          </a:solidFill>
        </p:spPr>
        <p:txBody>
          <a:bodyPr anchor="b"/>
          <a:lstStyle>
            <a:lvl1pPr>
              <a:buNone/>
              <a:defRPr sz="1600" b="1"/>
            </a:lvl1pPr>
          </a:lstStyle>
          <a:p>
            <a:pPr lvl="0"/>
            <a:r>
              <a:rPr lang="en-US"/>
              <a:t>Click to edit Master text styles</a:t>
            </a:r>
          </a:p>
        </p:txBody>
      </p:sp>
    </p:spTree>
    <p:extLst>
      <p:ext uri="{BB962C8B-B14F-4D97-AF65-F5344CB8AC3E}">
        <p14:creationId xmlns:p14="http://schemas.microsoft.com/office/powerpoint/2010/main" val="2022581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a:t>Click to edit Master text styles</a:t>
            </a:r>
          </a:p>
          <a:p>
            <a:pPr lvl="1"/>
            <a:r>
              <a:rPr lang="en-US"/>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11097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a:t>Click to edit Master text styles</a:t>
            </a:r>
          </a:p>
          <a:p>
            <a:pPr lvl="1"/>
            <a:r>
              <a:rPr lang="en-US"/>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a:t>Click to edit Master text styles</a:t>
            </a:r>
          </a:p>
          <a:p>
            <a:pPr lvl="1"/>
            <a:r>
              <a:rPr lang="en-US"/>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009638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401638" y="514350"/>
            <a:ext cx="8345487" cy="25876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a:t>Click to edit Master title style</a:t>
            </a:r>
          </a:p>
        </p:txBody>
      </p:sp>
      <p:sp>
        <p:nvSpPr>
          <p:cNvPr id="1027" name="Rectangle 3"/>
          <p:cNvSpPr>
            <a:spLocks noGrp="1" noChangeArrowheads="1"/>
          </p:cNvSpPr>
          <p:nvPr>
            <p:ph type="body" idx="1"/>
          </p:nvPr>
        </p:nvSpPr>
        <p:spPr bwMode="gray">
          <a:xfrm>
            <a:off x="396875" y="1154113"/>
            <a:ext cx="4014788" cy="51355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699717" name="Text Box 5"/>
          <p:cNvSpPr txBox="1">
            <a:spLocks noChangeArrowheads="1"/>
          </p:cNvSpPr>
          <p:nvPr/>
        </p:nvSpPr>
        <p:spPr bwMode="gray">
          <a:xfrm>
            <a:off x="4432300"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fontAlgn="base" hangingPunct="0">
              <a:lnSpc>
                <a:spcPct val="106000"/>
              </a:lnSpc>
              <a:spcBef>
                <a:spcPct val="0"/>
              </a:spcBef>
              <a:spcAft>
                <a:spcPct val="0"/>
              </a:spcAft>
              <a:buClr>
                <a:srgbClr val="000000"/>
              </a:buClr>
              <a:buSzPct val="65000"/>
              <a:buFont typeface="Wingdings" pitchFamily="2" charset="2"/>
              <a:buNone/>
              <a:defRPr/>
            </a:pPr>
            <a:r>
              <a:rPr lang="en-US" sz="900" dirty="0">
                <a:solidFill>
                  <a:srgbClr val="000000"/>
                </a:solidFill>
                <a:cs typeface="Arial" charset="0"/>
              </a:rPr>
              <a:t>- </a:t>
            </a:r>
            <a:fld id="{334ABBFC-7F98-4EE2-950C-EF206075A20E}" type="slidenum">
              <a:rPr lang="en-US" sz="900">
                <a:solidFill>
                  <a:srgbClr val="000000"/>
                </a:solidFill>
                <a:cs typeface="Arial" charset="0"/>
              </a:rPr>
              <a:pPr algn="ctr" eaLnBrk="0" fontAlgn="base" hangingPunct="0">
                <a:lnSpc>
                  <a:spcPct val="106000"/>
                </a:lnSpc>
                <a:spcBef>
                  <a:spcPct val="0"/>
                </a:spcBef>
                <a:spcAft>
                  <a:spcPct val="0"/>
                </a:spcAft>
                <a:buClr>
                  <a:srgbClr val="000000"/>
                </a:buClr>
                <a:buSzPct val="65000"/>
                <a:buFont typeface="Wingdings" pitchFamily="2" charset="2"/>
                <a:buNone/>
                <a:defRPr/>
              </a:pPr>
              <a:t>‹#›</a:t>
            </a:fld>
            <a:r>
              <a:rPr lang="en-US" sz="900" dirty="0">
                <a:solidFill>
                  <a:srgbClr val="000000"/>
                </a:solidFill>
                <a:cs typeface="Arial" charset="0"/>
              </a:rPr>
              <a:t> -</a:t>
            </a:r>
          </a:p>
        </p:txBody>
      </p:sp>
      <p:sp>
        <p:nvSpPr>
          <p:cNvPr id="3699747" name="Line 35"/>
          <p:cNvSpPr>
            <a:spLocks noChangeShapeType="1"/>
          </p:cNvSpPr>
          <p:nvPr/>
        </p:nvSpPr>
        <p:spPr bwMode="gray">
          <a:xfrm>
            <a:off x="392113" y="806450"/>
            <a:ext cx="8355012" cy="0"/>
          </a:xfrm>
          <a:prstGeom prst="line">
            <a:avLst/>
          </a:prstGeom>
          <a:noFill/>
          <a:ln w="19050">
            <a:solidFill>
              <a:srgbClr val="37A9D1"/>
            </a:solidFill>
            <a:round/>
            <a:headEnd/>
            <a:tailEnd/>
          </a:ln>
          <a:effectLst/>
        </p:spPr>
        <p:txBody>
          <a:bodyPr wrap="none" anchor="ctr"/>
          <a:lstStyle/>
          <a:p>
            <a:pPr eaLnBrk="0" fontAlgn="base" hangingPunct="0">
              <a:lnSpc>
                <a:spcPct val="106000"/>
              </a:lnSpc>
              <a:spcBef>
                <a:spcPct val="50000"/>
              </a:spcBef>
              <a:spcAft>
                <a:spcPct val="0"/>
              </a:spcAft>
              <a:buSzPct val="100000"/>
              <a:buFont typeface="Wingdings 2" pitchFamily="18" charset="2"/>
              <a:buNone/>
              <a:defRPr/>
            </a:pPr>
            <a:endParaRPr lang="en-US" sz="1100" dirty="0">
              <a:solidFill>
                <a:srgbClr val="000000"/>
              </a:solidFill>
              <a:cs typeface="Arial" charset="0"/>
            </a:endParaRPr>
          </a:p>
        </p:txBody>
      </p:sp>
      <p:pic>
        <p:nvPicPr>
          <p:cNvPr id="5" name="Picture 4" descr="Logo&#10;&#10;Description automatically generated">
            <a:extLst>
              <a:ext uri="{FF2B5EF4-FFF2-40B4-BE49-F238E27FC236}">
                <a16:creationId xmlns:a16="http://schemas.microsoft.com/office/drawing/2014/main" id="{C38354FF-6ED5-C641-832B-212CCD8EF684}"/>
              </a:ext>
            </a:extLst>
          </p:cNvPr>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143852" y="6096000"/>
            <a:ext cx="1410789" cy="685800"/>
          </a:xfrm>
          <a:prstGeom prst="rect">
            <a:avLst/>
          </a:prstGeom>
        </p:spPr>
      </p:pic>
    </p:spTree>
    <p:extLst>
      <p:ext uri="{BB962C8B-B14F-4D97-AF65-F5344CB8AC3E}">
        <p14:creationId xmlns:p14="http://schemas.microsoft.com/office/powerpoint/2010/main" val="4091045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Lst>
  <p:txStyles>
    <p:titleStyle>
      <a:lvl1pPr algn="l" rtl="0" eaLnBrk="0" fontAlgn="base" hangingPunct="0">
        <a:lnSpc>
          <a:spcPct val="106000"/>
        </a:lnSpc>
        <a:spcBef>
          <a:spcPct val="0"/>
        </a:spcBef>
        <a:spcAft>
          <a:spcPct val="0"/>
        </a:spcAft>
        <a:defRPr sz="16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8.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hyperlink" Target="https://www.reddit.com/r/FortniteCompetitive/comments/d9elpe/extreme_breakdown_linear_or_exponential_controller/" TargetMode="External"/><Relationship Id="rId2" Type="http://schemas.openxmlformats.org/officeDocument/2006/relationships/notesSlide" Target="../notesSlides/notesSlide22.xml"/><Relationship Id="rId1" Type="http://schemas.openxmlformats.org/officeDocument/2006/relationships/slideLayout" Target="../slideLayouts/slideLayout28.xml"/><Relationship Id="rId4" Type="http://schemas.openxmlformats.org/officeDocument/2006/relationships/hyperlink" Target="https://www.physiq.com/resources/safe-systems-thinkin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image" Target="../media/image3.tiff"/><Relationship Id="rId7" Type="http://schemas.openxmlformats.org/officeDocument/2006/relationships/image" Target="../media/image7.tiff"/><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7" Type="http://schemas.openxmlformats.org/officeDocument/2006/relationships/image" Target="../media/image4.tiff"/><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2.png"/><Relationship Id="rId5" Type="http://schemas.openxmlformats.org/officeDocument/2006/relationships/image" Target="../media/image12.tiff"/><Relationship Id="rId4" Type="http://schemas.openxmlformats.org/officeDocument/2006/relationships/image" Target="../media/image11.tif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sz="quarter"/>
          </p:nvPr>
        </p:nvSpPr>
        <p:spPr>
          <a:xfrm>
            <a:off x="892175" y="3467922"/>
            <a:ext cx="6581775" cy="280846"/>
          </a:xfrm>
        </p:spPr>
        <p:txBody>
          <a:bodyPr/>
          <a:lstStyle/>
          <a:p>
            <a:pPr eaLnBrk="1" hangingPunct="1">
              <a:spcBef>
                <a:spcPts val="1725"/>
              </a:spcBef>
            </a:pPr>
            <a:r>
              <a:rPr lang="en-US" dirty="0">
                <a:latin typeface="Nexa Bold" panose="02000000000000000000" pitchFamily="2" charset="0"/>
              </a:rPr>
              <a:t>Managing Your Social Impact Career…Authentically</a:t>
            </a:r>
          </a:p>
        </p:txBody>
      </p:sp>
      <p:sp>
        <p:nvSpPr>
          <p:cNvPr id="20484" name="Rectangle 4"/>
          <p:cNvSpPr>
            <a:spLocks noChangeArrowheads="1"/>
          </p:cNvSpPr>
          <p:nvPr/>
        </p:nvSpPr>
        <p:spPr bwMode="gray">
          <a:xfrm>
            <a:off x="892175" y="5186363"/>
            <a:ext cx="1237518" cy="186013"/>
          </a:xfrm>
          <a:prstGeom prst="rect">
            <a:avLst/>
          </a:prstGeom>
          <a:noFill/>
          <a:ln w="9525">
            <a:noFill/>
            <a:miter lim="800000"/>
            <a:headEnd/>
            <a:tailEnd/>
          </a:ln>
        </p:spPr>
        <p:txBody>
          <a:bodyPr wrap="none" lIns="0" tIns="0" rIns="0" bIns="0">
            <a:spAutoFit/>
          </a:bodyPr>
          <a:lstStyle/>
          <a:p>
            <a:pPr eaLnBrk="0" fontAlgn="base" hangingPunct="0">
              <a:lnSpc>
                <a:spcPts val="1600"/>
              </a:lnSpc>
              <a:spcBef>
                <a:spcPct val="15000"/>
              </a:spcBef>
              <a:spcAft>
                <a:spcPct val="0"/>
              </a:spcAft>
              <a:buSzPct val="80000"/>
              <a:buFont typeface="Wingdings" pitchFamily="2" charset="2"/>
              <a:buNone/>
              <a:defRPr/>
            </a:pPr>
            <a:r>
              <a:rPr lang="en-US" sz="1100" dirty="0">
                <a:solidFill>
                  <a:srgbClr val="000000"/>
                </a:solidFill>
                <a:cs typeface="Arial" charset="0"/>
              </a:rPr>
              <a:t>November 18, 2021</a:t>
            </a:r>
          </a:p>
        </p:txBody>
      </p:sp>
      <p:pic>
        <p:nvPicPr>
          <p:cNvPr id="4" name="Picture 3" descr="Logo&#10;&#10;Description automatically generated">
            <a:extLst>
              <a:ext uri="{FF2B5EF4-FFF2-40B4-BE49-F238E27FC236}">
                <a16:creationId xmlns:a16="http://schemas.microsoft.com/office/drawing/2014/main" id="{E76C682E-C8AB-7749-9E38-49C7AE1069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175" y="1421297"/>
            <a:ext cx="3657600" cy="1778000"/>
          </a:xfrm>
          <a:prstGeom prst="rect">
            <a:avLst/>
          </a:prstGeom>
        </p:spPr>
      </p:pic>
    </p:spTree>
    <p:extLst>
      <p:ext uri="{BB962C8B-B14F-4D97-AF65-F5344CB8AC3E}">
        <p14:creationId xmlns:p14="http://schemas.microsoft.com/office/powerpoint/2010/main" val="4183415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9"/>
          <p:cNvSpPr txBox="1">
            <a:spLocks/>
          </p:cNvSpPr>
          <p:nvPr/>
        </p:nvSpPr>
        <p:spPr bwMode="gray">
          <a:xfrm>
            <a:off x="401638" y="512144"/>
            <a:ext cx="8348662" cy="260969"/>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fontAlgn="base">
              <a:lnSpc>
                <a:spcPct val="106000"/>
              </a:lnSpc>
              <a:spcBef>
                <a:spcPct val="0"/>
              </a:spcBef>
              <a:spcAft>
                <a:spcPct val="0"/>
              </a:spcAft>
              <a:defRPr/>
            </a:pPr>
            <a:r>
              <a:rPr lang="en-US" sz="1600" b="1" kern="0" dirty="0">
                <a:latin typeface="Nexa Bold" panose="02000000000000000000" pitchFamily="2" charset="0"/>
              </a:rPr>
              <a:t>A brief history of authenticity and authentic leadership</a:t>
            </a:r>
          </a:p>
        </p:txBody>
      </p:sp>
      <p:sp>
        <p:nvSpPr>
          <p:cNvPr id="28" name="TextBox 27">
            <a:extLst>
              <a:ext uri="{FF2B5EF4-FFF2-40B4-BE49-F238E27FC236}">
                <a16:creationId xmlns:a16="http://schemas.microsoft.com/office/drawing/2014/main" id="{608C148F-A4A6-C648-B157-F5AA240BE587}"/>
              </a:ext>
            </a:extLst>
          </p:cNvPr>
          <p:cNvSpPr txBox="1"/>
          <p:nvPr/>
        </p:nvSpPr>
        <p:spPr>
          <a:xfrm>
            <a:off x="397669" y="959861"/>
            <a:ext cx="8348662" cy="6334363"/>
          </a:xfrm>
          <a:prstGeom prst="rect">
            <a:avLst/>
          </a:prstGeom>
        </p:spPr>
        <p:txBody>
          <a:bodyPr wrap="square" rtlCol="0" anchor="t">
            <a:spAutoFit/>
          </a:bodyPr>
          <a:lstStyle/>
          <a:p>
            <a:pPr marL="287338" indent="-285750" fontAlgn="base">
              <a:lnSpc>
                <a:spcPct val="106000"/>
              </a:lnSpc>
              <a:spcBef>
                <a:spcPct val="80000"/>
              </a:spcBef>
              <a:spcAft>
                <a:spcPct val="0"/>
              </a:spcAft>
              <a:buClr>
                <a:srgbClr val="000000"/>
              </a:buClr>
              <a:buFont typeface="Arial" panose="020B0604020202020204" pitchFamily="34" charset="0"/>
              <a:buChar char="•"/>
            </a:pPr>
            <a:r>
              <a:rPr lang="en-US" sz="1400" kern="0" dirty="0">
                <a:solidFill>
                  <a:srgbClr val="000000"/>
                </a:solidFill>
                <a:latin typeface="Nexa Light" panose="02000000000000000000" pitchFamily="2" charset="0"/>
                <a:cs typeface="Times New Roman" pitchFamily="18" charset="0"/>
              </a:rPr>
              <a:t>Interest by both academics and practitioners</a:t>
            </a:r>
          </a:p>
          <a:p>
            <a:pPr marL="744538" lvl="1" indent="-285750" fontAlgn="base">
              <a:lnSpc>
                <a:spcPct val="106000"/>
              </a:lnSpc>
              <a:spcBef>
                <a:spcPct val="80000"/>
              </a:spcBef>
              <a:spcAft>
                <a:spcPct val="0"/>
              </a:spcAft>
              <a:buClr>
                <a:srgbClr val="000000"/>
              </a:buClr>
              <a:buFont typeface="Arial" panose="020B0604020202020204" pitchFamily="34" charset="0"/>
              <a:buChar char="•"/>
            </a:pPr>
            <a:r>
              <a:rPr lang="en-US" sz="1200" kern="0" dirty="0">
                <a:solidFill>
                  <a:srgbClr val="000000"/>
                </a:solidFill>
                <a:latin typeface="Nexa Light" panose="02000000000000000000" pitchFamily="2" charset="0"/>
                <a:cs typeface="Times New Roman" pitchFamily="18" charset="0"/>
              </a:rPr>
              <a:t>Gardner and Avolio key academics</a:t>
            </a:r>
          </a:p>
          <a:p>
            <a:pPr marL="744538" lvl="1" indent="-285750" fontAlgn="base">
              <a:lnSpc>
                <a:spcPct val="106000"/>
              </a:lnSpc>
              <a:spcBef>
                <a:spcPct val="80000"/>
              </a:spcBef>
              <a:spcAft>
                <a:spcPct val="0"/>
              </a:spcAft>
              <a:buClr>
                <a:srgbClr val="000000"/>
              </a:buClr>
              <a:buFont typeface="Arial" panose="020B0604020202020204" pitchFamily="34" charset="0"/>
              <a:buChar char="•"/>
            </a:pPr>
            <a:r>
              <a:rPr lang="en-US" sz="1200" kern="0" dirty="0">
                <a:solidFill>
                  <a:srgbClr val="000000"/>
                </a:solidFill>
                <a:latin typeface="Nexa Light" panose="02000000000000000000" pitchFamily="2" charset="0"/>
                <a:cs typeface="Times New Roman" pitchFamily="18" charset="0"/>
              </a:rPr>
              <a:t>Early origins started with Bill George (former CEO Medtronic) – centered on moral and ethical decision-making (post Enron crisis)</a:t>
            </a:r>
          </a:p>
          <a:p>
            <a:pPr marL="287338" indent="-285750" fontAlgn="base">
              <a:lnSpc>
                <a:spcPct val="106000"/>
              </a:lnSpc>
              <a:spcBef>
                <a:spcPct val="80000"/>
              </a:spcBef>
              <a:spcAft>
                <a:spcPct val="0"/>
              </a:spcAft>
              <a:buClr>
                <a:srgbClr val="000000"/>
              </a:buClr>
              <a:buFont typeface="Arial" panose="020B0604020202020204" pitchFamily="34" charset="0"/>
              <a:buChar char="•"/>
            </a:pPr>
            <a:r>
              <a:rPr lang="en-US" sz="1400" kern="0" dirty="0">
                <a:solidFill>
                  <a:srgbClr val="000000"/>
                </a:solidFill>
                <a:latin typeface="Nexa Light" panose="02000000000000000000" pitchFamily="2" charset="0"/>
                <a:cs typeface="Times New Roman" pitchFamily="18" charset="0"/>
              </a:rPr>
              <a:t>Rising research focus from 1997 to 2010 with a peak in 2005 (91 total journal articles)</a:t>
            </a:r>
          </a:p>
          <a:p>
            <a:pPr marL="287338" indent="-285750" fontAlgn="base">
              <a:lnSpc>
                <a:spcPct val="106000"/>
              </a:lnSpc>
              <a:spcBef>
                <a:spcPct val="80000"/>
              </a:spcBef>
              <a:spcAft>
                <a:spcPct val="0"/>
              </a:spcAft>
              <a:buClr>
                <a:srgbClr val="000000"/>
              </a:buClr>
              <a:buFont typeface="Arial" panose="020B0604020202020204" pitchFamily="34" charset="0"/>
              <a:buChar char="•"/>
            </a:pPr>
            <a:r>
              <a:rPr lang="en-US" sz="1400" kern="0" dirty="0">
                <a:solidFill>
                  <a:srgbClr val="000000"/>
                </a:solidFill>
                <a:latin typeface="Nexa Light" panose="02000000000000000000" pitchFamily="2" charset="0"/>
                <a:cs typeface="Times New Roman" pitchFamily="18" charset="0"/>
              </a:rPr>
              <a:t>Four key attributes of authentic leaders (</a:t>
            </a:r>
            <a:r>
              <a:rPr lang="en-US" sz="1400" kern="0" dirty="0" err="1">
                <a:solidFill>
                  <a:srgbClr val="000000"/>
                </a:solidFill>
                <a:latin typeface="Nexa Light" panose="02000000000000000000" pitchFamily="2" charset="0"/>
                <a:cs typeface="Times New Roman" pitchFamily="18" charset="0"/>
              </a:rPr>
              <a:t>Kernis</a:t>
            </a:r>
            <a:r>
              <a:rPr lang="en-US" sz="1400" kern="0" dirty="0">
                <a:solidFill>
                  <a:srgbClr val="000000"/>
                </a:solidFill>
                <a:latin typeface="Nexa Light" panose="02000000000000000000" pitchFamily="2" charset="0"/>
                <a:cs typeface="Times New Roman" pitchFamily="18" charset="0"/>
              </a:rPr>
              <a:t>, 2003) &amp; (</a:t>
            </a:r>
            <a:r>
              <a:rPr lang="en-US" sz="1400" kern="0" dirty="0" err="1">
                <a:solidFill>
                  <a:srgbClr val="000000"/>
                </a:solidFill>
                <a:latin typeface="Nexa Light" panose="02000000000000000000" pitchFamily="2" charset="0"/>
                <a:cs typeface="Times New Roman" pitchFamily="18" charset="0"/>
              </a:rPr>
              <a:t>Kernis</a:t>
            </a:r>
            <a:r>
              <a:rPr lang="en-US" sz="1400" kern="0" dirty="0">
                <a:solidFill>
                  <a:srgbClr val="000000"/>
                </a:solidFill>
                <a:latin typeface="Nexa Light" panose="02000000000000000000" pitchFamily="2" charset="0"/>
                <a:cs typeface="Times New Roman" pitchFamily="18" charset="0"/>
              </a:rPr>
              <a:t> and Goldman, 2006)</a:t>
            </a:r>
          </a:p>
          <a:p>
            <a:pPr marL="801688" lvl="1" indent="-342900" fontAlgn="base">
              <a:lnSpc>
                <a:spcPct val="106000"/>
              </a:lnSpc>
              <a:spcBef>
                <a:spcPct val="80000"/>
              </a:spcBef>
              <a:spcAft>
                <a:spcPct val="0"/>
              </a:spcAft>
              <a:buClr>
                <a:srgbClr val="000000"/>
              </a:buClr>
              <a:buFont typeface="Arial" panose="020B0604020202020204" pitchFamily="34" charset="0"/>
              <a:buChar char="•"/>
            </a:pPr>
            <a:r>
              <a:rPr lang="en-US" sz="1200" kern="0" dirty="0">
                <a:solidFill>
                  <a:srgbClr val="000000"/>
                </a:solidFill>
                <a:latin typeface="Nexa Light" panose="02000000000000000000" pitchFamily="2" charset="0"/>
                <a:cs typeface="Times New Roman" pitchFamily="18" charset="0"/>
              </a:rPr>
              <a:t>Awareness (knowledge and trust in one’s thoughts, feelings, motives and values)</a:t>
            </a:r>
          </a:p>
          <a:p>
            <a:pPr marL="801688" lvl="1" indent="-342900" fontAlgn="base">
              <a:lnSpc>
                <a:spcPct val="106000"/>
              </a:lnSpc>
              <a:spcBef>
                <a:spcPct val="80000"/>
              </a:spcBef>
              <a:spcAft>
                <a:spcPct val="0"/>
              </a:spcAft>
              <a:buClr>
                <a:srgbClr val="000000"/>
              </a:buClr>
              <a:buFont typeface="Arial" panose="020B0604020202020204" pitchFamily="34" charset="0"/>
              <a:buChar char="•"/>
            </a:pPr>
            <a:r>
              <a:rPr lang="en-US" sz="1200" kern="0" dirty="0">
                <a:solidFill>
                  <a:srgbClr val="000000"/>
                </a:solidFill>
                <a:latin typeface="Nexa Light" panose="02000000000000000000" pitchFamily="2" charset="0"/>
                <a:cs typeface="Times New Roman" pitchFamily="18" charset="0"/>
              </a:rPr>
              <a:t>Unbiased processing (objectivity about and acceptance of one’s positive and negative attributes)</a:t>
            </a:r>
          </a:p>
          <a:p>
            <a:pPr marL="801688" lvl="1" indent="-342900" fontAlgn="base">
              <a:lnSpc>
                <a:spcPct val="106000"/>
              </a:lnSpc>
              <a:spcBef>
                <a:spcPct val="80000"/>
              </a:spcBef>
              <a:spcAft>
                <a:spcPct val="0"/>
              </a:spcAft>
              <a:buClr>
                <a:srgbClr val="000000"/>
              </a:buClr>
              <a:buFont typeface="Arial" panose="020B0604020202020204" pitchFamily="34" charset="0"/>
              <a:buChar char="•"/>
            </a:pPr>
            <a:r>
              <a:rPr lang="en-US" sz="1200" kern="0" dirty="0">
                <a:solidFill>
                  <a:srgbClr val="000000"/>
                </a:solidFill>
                <a:latin typeface="Nexa Light" panose="02000000000000000000" pitchFamily="2" charset="0"/>
                <a:cs typeface="Times New Roman" pitchFamily="18" charset="0"/>
              </a:rPr>
              <a:t>Behavior (acting on one’s true preferences)</a:t>
            </a:r>
          </a:p>
          <a:p>
            <a:pPr marL="801688" lvl="1" indent="-342900" fontAlgn="base">
              <a:lnSpc>
                <a:spcPct val="106000"/>
              </a:lnSpc>
              <a:spcBef>
                <a:spcPct val="80000"/>
              </a:spcBef>
              <a:spcAft>
                <a:spcPct val="0"/>
              </a:spcAft>
              <a:buClr>
                <a:srgbClr val="000000"/>
              </a:buClr>
              <a:buFont typeface="Arial" panose="020B0604020202020204" pitchFamily="34" charset="0"/>
              <a:buChar char="•"/>
            </a:pPr>
            <a:r>
              <a:rPr lang="en-US" sz="1200" kern="0" dirty="0">
                <a:solidFill>
                  <a:srgbClr val="000000"/>
                </a:solidFill>
                <a:latin typeface="Nexa Light" panose="02000000000000000000" pitchFamily="2" charset="0"/>
                <a:cs typeface="Times New Roman" pitchFamily="18" charset="0"/>
              </a:rPr>
              <a:t>Relational orientation (valuing truth and openness in close relationships)</a:t>
            </a:r>
          </a:p>
          <a:p>
            <a:pPr marL="344488" indent="-342900" fontAlgn="base">
              <a:lnSpc>
                <a:spcPct val="106000"/>
              </a:lnSpc>
              <a:spcBef>
                <a:spcPct val="80000"/>
              </a:spcBef>
              <a:spcAft>
                <a:spcPct val="0"/>
              </a:spcAft>
              <a:buClr>
                <a:srgbClr val="000000"/>
              </a:buClr>
              <a:buFont typeface="Arial" panose="020B0604020202020204" pitchFamily="34" charset="0"/>
              <a:buChar char="•"/>
            </a:pPr>
            <a:r>
              <a:rPr lang="en-US" sz="1400" kern="0" dirty="0">
                <a:solidFill>
                  <a:srgbClr val="000000"/>
                </a:solidFill>
                <a:latin typeface="Nexa Light" panose="02000000000000000000" pitchFamily="2" charset="0"/>
                <a:cs typeface="Times New Roman" pitchFamily="18" charset="0"/>
              </a:rPr>
              <a:t>Inconsistent definitions of authentic leadership (13 in total) has stalled theoretical development, which influences practical application</a:t>
            </a:r>
          </a:p>
          <a:p>
            <a:pPr marL="344488" indent="-342900" fontAlgn="base">
              <a:lnSpc>
                <a:spcPct val="106000"/>
              </a:lnSpc>
              <a:spcBef>
                <a:spcPct val="80000"/>
              </a:spcBef>
              <a:spcAft>
                <a:spcPct val="0"/>
              </a:spcAft>
              <a:buClr>
                <a:srgbClr val="000000"/>
              </a:buClr>
              <a:buFont typeface="Arial" panose="020B0604020202020204" pitchFamily="34" charset="0"/>
              <a:buChar char="•"/>
            </a:pPr>
            <a:r>
              <a:rPr lang="en-US" sz="1400" kern="0" dirty="0">
                <a:solidFill>
                  <a:srgbClr val="000000"/>
                </a:solidFill>
                <a:latin typeface="Nexa Light" panose="02000000000000000000" pitchFamily="2" charset="0"/>
                <a:cs typeface="Times New Roman" pitchFamily="18" charset="0"/>
              </a:rPr>
              <a:t>Lehman et al. (2019) produced comprehensive summary of all authenticity research</a:t>
            </a:r>
          </a:p>
          <a:p>
            <a:pPr marL="287338" indent="-285750" fontAlgn="base">
              <a:lnSpc>
                <a:spcPct val="106000"/>
              </a:lnSpc>
              <a:spcBef>
                <a:spcPct val="80000"/>
              </a:spcBef>
              <a:spcAft>
                <a:spcPct val="0"/>
              </a:spcAft>
              <a:buClr>
                <a:srgbClr val="000000"/>
              </a:buClr>
              <a:buFont typeface="Arial" panose="020B0604020202020204" pitchFamily="34" charset="0"/>
              <a:buChar char="•"/>
            </a:pPr>
            <a:endParaRPr lang="en-US" sz="1400" kern="0" dirty="0">
              <a:solidFill>
                <a:srgbClr val="000000"/>
              </a:solidFill>
              <a:latin typeface="Nexa Light" panose="02000000000000000000" pitchFamily="2" charset="0"/>
              <a:cs typeface="Times New Roman" pitchFamily="18" charset="0"/>
            </a:endParaRPr>
          </a:p>
          <a:p>
            <a:pPr marL="1588" fontAlgn="base">
              <a:lnSpc>
                <a:spcPct val="106000"/>
              </a:lnSpc>
              <a:spcBef>
                <a:spcPct val="80000"/>
              </a:spcBef>
              <a:spcAft>
                <a:spcPct val="0"/>
              </a:spcAft>
              <a:buClr>
                <a:srgbClr val="000000"/>
              </a:buClr>
            </a:pPr>
            <a:endParaRPr lang="en-US" dirty="0">
              <a:solidFill>
                <a:srgbClr val="000000"/>
              </a:solidFill>
              <a:cs typeface="Arial" charset="0"/>
            </a:endParaRPr>
          </a:p>
          <a:p>
            <a:pPr marL="287338" indent="-285750" fontAlgn="base">
              <a:lnSpc>
                <a:spcPct val="106000"/>
              </a:lnSpc>
              <a:spcBef>
                <a:spcPct val="80000"/>
              </a:spcBef>
              <a:spcAft>
                <a:spcPct val="0"/>
              </a:spcAft>
              <a:buClr>
                <a:srgbClr val="000000"/>
              </a:buClr>
              <a:buFont typeface="Arial" panose="020B0604020202020204" pitchFamily="34" charset="0"/>
              <a:buChar char="•"/>
            </a:pPr>
            <a:endParaRPr lang="en-US" dirty="0">
              <a:solidFill>
                <a:srgbClr val="000000"/>
              </a:solidFill>
              <a:cs typeface="Arial" charset="0"/>
            </a:endParaRPr>
          </a:p>
          <a:p>
            <a:pPr marL="287338" indent="-285750" fontAlgn="base">
              <a:lnSpc>
                <a:spcPct val="106000"/>
              </a:lnSpc>
              <a:spcBef>
                <a:spcPct val="80000"/>
              </a:spcBef>
              <a:spcAft>
                <a:spcPct val="0"/>
              </a:spcAft>
              <a:buClr>
                <a:srgbClr val="000000"/>
              </a:buClr>
              <a:buFont typeface="Arial" panose="020B0604020202020204" pitchFamily="34" charset="0"/>
              <a:buChar char="•"/>
            </a:pPr>
            <a:endParaRPr lang="en-US" dirty="0">
              <a:solidFill>
                <a:srgbClr val="000000"/>
              </a:solidFill>
              <a:cs typeface="Arial" charset="0"/>
            </a:endParaRPr>
          </a:p>
        </p:txBody>
      </p:sp>
      <p:sp>
        <p:nvSpPr>
          <p:cNvPr id="5" name="TextBox 4">
            <a:extLst>
              <a:ext uri="{FF2B5EF4-FFF2-40B4-BE49-F238E27FC236}">
                <a16:creationId xmlns:a16="http://schemas.microsoft.com/office/drawing/2014/main" id="{D87622E4-B248-AF45-8420-B32A71D3071A}"/>
              </a:ext>
            </a:extLst>
          </p:cNvPr>
          <p:cNvSpPr txBox="1"/>
          <p:nvPr/>
        </p:nvSpPr>
        <p:spPr>
          <a:xfrm>
            <a:off x="1676400" y="5715000"/>
            <a:ext cx="5791200" cy="807465"/>
          </a:xfrm>
          <a:prstGeom prst="rect">
            <a:avLst/>
          </a:prstGeom>
          <a:ln>
            <a:solidFill>
              <a:schemeClr val="accent3"/>
            </a:solidFill>
          </a:ln>
        </p:spPr>
        <p:txBody>
          <a:bodyPr wrap="square" rtlCol="0">
            <a:spAutoFit/>
          </a:bodyPr>
          <a:lstStyle/>
          <a:p>
            <a:pPr marL="1588" fontAlgn="base">
              <a:lnSpc>
                <a:spcPct val="106000"/>
              </a:lnSpc>
              <a:spcBef>
                <a:spcPct val="80000"/>
              </a:spcBef>
              <a:spcAft>
                <a:spcPct val="0"/>
              </a:spcAft>
              <a:buClr>
                <a:srgbClr val="000000"/>
              </a:buClr>
            </a:pPr>
            <a:r>
              <a:rPr lang="en-US" sz="1100" b="1" dirty="0">
                <a:solidFill>
                  <a:srgbClr val="000000"/>
                </a:solidFill>
                <a:latin typeface="Nexa Bold" panose="02000000000000000000" pitchFamily="2" charset="0"/>
                <a:cs typeface="Arial" charset="0"/>
              </a:rPr>
              <a:t>My research goal was to decouple authenticity from leadership and develop a model that improves our understanding of authenticity in the context of leadership. Additional outcomes included three definitions of authenticity: 1) individual, 2) collective and 3) manifested</a:t>
            </a:r>
          </a:p>
        </p:txBody>
      </p:sp>
    </p:spTree>
    <p:extLst>
      <p:ext uri="{BB962C8B-B14F-4D97-AF65-F5344CB8AC3E}">
        <p14:creationId xmlns:p14="http://schemas.microsoft.com/office/powerpoint/2010/main" val="421789890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9"/>
          <p:cNvSpPr txBox="1">
            <a:spLocks/>
          </p:cNvSpPr>
          <p:nvPr/>
        </p:nvSpPr>
        <p:spPr bwMode="gray">
          <a:xfrm>
            <a:off x="401638" y="512144"/>
            <a:ext cx="8348662" cy="260969"/>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marL="0" marR="0" lvl="0" indent="0" algn="l" defTabSz="914400" rtl="0" eaLnBrk="1" fontAlgn="base" latinLnBrk="0" hangingPunct="1">
              <a:lnSpc>
                <a:spcPct val="106000"/>
              </a:lnSpc>
              <a:spcBef>
                <a:spcPct val="0"/>
              </a:spcBef>
              <a:spcAft>
                <a:spcPct val="0"/>
              </a:spcAft>
              <a:buClrTx/>
              <a:buSzTx/>
              <a:buFontTx/>
              <a:buNone/>
              <a:tabLst/>
              <a:defRPr/>
            </a:pPr>
            <a:r>
              <a:rPr kumimoji="0" lang="en-US" sz="1600" b="1" u="none" strike="noStrike" kern="0" cap="none" spc="0" normalizeH="0" baseline="0" noProof="0" dirty="0">
                <a:ln>
                  <a:noFill/>
                </a:ln>
                <a:solidFill>
                  <a:schemeClr val="tx1"/>
                </a:solidFill>
                <a:effectLst/>
                <a:uLnTx/>
                <a:uFillTx/>
                <a:latin typeface="Nexa Bold" panose="02000000000000000000" pitchFamily="2" charset="0"/>
                <a:ea typeface="+mj-ea"/>
                <a:cs typeface="+mj-cs"/>
              </a:rPr>
              <a:t>Defining the First </a:t>
            </a:r>
            <a:r>
              <a:rPr lang="en-US" sz="1600" b="1" kern="0" dirty="0">
                <a:latin typeface="Nexa Bold" panose="02000000000000000000" pitchFamily="2" charset="0"/>
                <a:ea typeface="+mj-ea"/>
                <a:cs typeface="+mj-cs"/>
              </a:rPr>
              <a:t>L</a:t>
            </a:r>
            <a:r>
              <a:rPr kumimoji="0" lang="en-US" sz="1600" b="1" u="none" strike="noStrike" kern="0" cap="none" spc="0" normalizeH="0" baseline="0" noProof="0" dirty="0" err="1">
                <a:ln>
                  <a:noFill/>
                </a:ln>
                <a:solidFill>
                  <a:schemeClr val="tx1"/>
                </a:solidFill>
                <a:effectLst/>
                <a:uLnTx/>
                <a:uFillTx/>
                <a:latin typeface="Nexa Bold" panose="02000000000000000000" pitchFamily="2" charset="0"/>
                <a:ea typeface="+mj-ea"/>
                <a:cs typeface="+mj-cs"/>
              </a:rPr>
              <a:t>evel</a:t>
            </a:r>
            <a:r>
              <a:rPr kumimoji="0" lang="en-US" sz="1600" b="1" u="none" strike="noStrike" kern="0" cap="none" spc="0" normalizeH="0" baseline="0" noProof="0" dirty="0">
                <a:ln>
                  <a:noFill/>
                </a:ln>
                <a:solidFill>
                  <a:schemeClr val="tx1"/>
                </a:solidFill>
                <a:effectLst/>
                <a:uLnTx/>
                <a:uFillTx/>
                <a:latin typeface="Nexa Bold" panose="02000000000000000000" pitchFamily="2" charset="0"/>
                <a:ea typeface="+mj-ea"/>
                <a:cs typeface="+mj-cs"/>
              </a:rPr>
              <a:t> of Authenticity – “Individual </a:t>
            </a:r>
            <a:r>
              <a:rPr lang="en-US" sz="1600" b="1" kern="0" dirty="0">
                <a:latin typeface="Nexa Bold" panose="02000000000000000000" pitchFamily="2" charset="0"/>
                <a:ea typeface="+mj-ea"/>
                <a:cs typeface="+mj-cs"/>
              </a:rPr>
              <a:t>A</a:t>
            </a:r>
            <a:r>
              <a:rPr kumimoji="0" lang="en-US" sz="1600" b="1" u="none" strike="noStrike" kern="0" cap="none" spc="0" normalizeH="0" baseline="0" noProof="0" dirty="0" err="1">
                <a:ln>
                  <a:noFill/>
                </a:ln>
                <a:solidFill>
                  <a:schemeClr val="tx1"/>
                </a:solidFill>
                <a:effectLst/>
                <a:uLnTx/>
                <a:uFillTx/>
                <a:latin typeface="Nexa Bold" panose="02000000000000000000" pitchFamily="2" charset="0"/>
                <a:ea typeface="+mj-ea"/>
                <a:cs typeface="+mj-cs"/>
              </a:rPr>
              <a:t>uthenticity</a:t>
            </a:r>
            <a:r>
              <a:rPr kumimoji="0" lang="en-US" sz="1600" b="1" u="none" strike="noStrike" kern="0" cap="none" spc="0" normalizeH="0" baseline="0" noProof="0" dirty="0">
                <a:ln>
                  <a:noFill/>
                </a:ln>
                <a:solidFill>
                  <a:schemeClr val="tx1"/>
                </a:solidFill>
                <a:effectLst/>
                <a:uLnTx/>
                <a:uFillTx/>
                <a:latin typeface="Nexa Bold" panose="02000000000000000000" pitchFamily="2" charset="0"/>
                <a:ea typeface="+mj-ea"/>
                <a:cs typeface="+mj-cs"/>
              </a:rPr>
              <a:t>”</a:t>
            </a:r>
          </a:p>
        </p:txBody>
      </p:sp>
      <p:sp>
        <p:nvSpPr>
          <p:cNvPr id="15" name="Rectangle 18"/>
          <p:cNvSpPr>
            <a:spLocks noChangeArrowheads="1"/>
          </p:cNvSpPr>
          <p:nvPr/>
        </p:nvSpPr>
        <p:spPr bwMode="auto">
          <a:xfrm>
            <a:off x="457200" y="767688"/>
            <a:ext cx="8229600" cy="457200"/>
          </a:xfrm>
          <a:prstGeom prst="rect">
            <a:avLst/>
          </a:prstGeom>
          <a:noFill/>
          <a:ln w="9525">
            <a:noFill/>
            <a:miter lim="800000"/>
            <a:headEnd/>
            <a:tailEnd/>
          </a:ln>
        </p:spPr>
        <p:txBody>
          <a:bodyPr lIns="91440" tIns="91440" rIns="91440" bIns="91440"/>
          <a:lstStyle/>
          <a:p>
            <a:pPr marL="0" lvl="1">
              <a:spcBef>
                <a:spcPts val="600"/>
              </a:spcBef>
              <a:buSzPct val="100000"/>
              <a:defRPr/>
            </a:pPr>
            <a:r>
              <a:rPr lang="en-US" sz="1400" kern="0" dirty="0">
                <a:solidFill>
                  <a:srgbClr val="000000"/>
                </a:solidFill>
                <a:latin typeface="Nexa Light" panose="02000000000000000000" pitchFamily="2" charset="0"/>
                <a:cs typeface="Times New Roman" pitchFamily="18" charset="0"/>
              </a:rPr>
              <a:t>The level of alignment between our internal thoughts, values &amp; beliefs and our actions and behaviors determines our authenticity. We are always authentic, but to varying degrees.</a:t>
            </a:r>
            <a:endParaRPr lang="en-US" sz="1400" kern="0" dirty="0">
              <a:latin typeface="Nexa Light" panose="02000000000000000000" pitchFamily="2" charset="0"/>
              <a:cs typeface="Times New Roman" pitchFamily="18" charset="0"/>
            </a:endParaRPr>
          </a:p>
        </p:txBody>
      </p:sp>
      <p:sp>
        <p:nvSpPr>
          <p:cNvPr id="2" name="Rectangle 1">
            <a:extLst>
              <a:ext uri="{FF2B5EF4-FFF2-40B4-BE49-F238E27FC236}">
                <a16:creationId xmlns:a16="http://schemas.microsoft.com/office/drawing/2014/main" id="{7D1D93D5-F975-DF42-9875-C81A7ED7A4EF}"/>
              </a:ext>
            </a:extLst>
          </p:cNvPr>
          <p:cNvSpPr/>
          <p:nvPr/>
        </p:nvSpPr>
        <p:spPr bwMode="gray">
          <a:xfrm>
            <a:off x="3886200" y="1982216"/>
            <a:ext cx="1371600" cy="1371600"/>
          </a:xfrm>
          <a:prstGeom prst="rect">
            <a:avLst/>
          </a:prstGeom>
          <a:noFill/>
          <a:ln w="9525" algn="ctr">
            <a:solidFill>
              <a:schemeClr val="accent3"/>
            </a:solidFill>
            <a:miter lim="800000"/>
            <a:headEnd/>
            <a:tailEnd/>
          </a:ln>
        </p:spPr>
        <p:txBody>
          <a:bodyPr lIns="0" tIns="0" rIns="0" bIns="0" rtlCol="0" anchor="ctr"/>
          <a:lstStyle/>
          <a:p>
            <a:pPr marL="1588" algn="ctr">
              <a:spcBef>
                <a:spcPct val="80000"/>
              </a:spcBef>
              <a:buClr>
                <a:schemeClr val="tx1"/>
              </a:buClr>
            </a:pPr>
            <a:r>
              <a:rPr lang="en-US" sz="1600" dirty="0">
                <a:latin typeface="Nexa Light" panose="02000000000000000000" pitchFamily="2" charset="0"/>
              </a:rPr>
              <a:t>Internal thoughts, values &amp; beliefs</a:t>
            </a:r>
          </a:p>
        </p:txBody>
      </p:sp>
      <p:sp>
        <p:nvSpPr>
          <p:cNvPr id="6" name="Rectangle 5">
            <a:extLst>
              <a:ext uri="{FF2B5EF4-FFF2-40B4-BE49-F238E27FC236}">
                <a16:creationId xmlns:a16="http://schemas.microsoft.com/office/drawing/2014/main" id="{DBBE1574-5B42-2D40-859F-35756486A1CD}"/>
              </a:ext>
            </a:extLst>
          </p:cNvPr>
          <p:cNvSpPr/>
          <p:nvPr/>
        </p:nvSpPr>
        <p:spPr bwMode="gray">
          <a:xfrm>
            <a:off x="3886200" y="4038600"/>
            <a:ext cx="1371600" cy="1371600"/>
          </a:xfrm>
          <a:prstGeom prst="rect">
            <a:avLst/>
          </a:prstGeom>
          <a:noFill/>
          <a:ln w="9525" algn="ctr">
            <a:solidFill>
              <a:schemeClr val="accent3"/>
            </a:solidFill>
            <a:miter lim="800000"/>
            <a:headEnd/>
            <a:tailEnd/>
          </a:ln>
        </p:spPr>
        <p:txBody>
          <a:bodyPr lIns="0" tIns="0" rIns="0" bIns="0" rtlCol="0" anchor="ctr"/>
          <a:lstStyle/>
          <a:p>
            <a:pPr marL="1588" algn="ctr">
              <a:spcBef>
                <a:spcPct val="80000"/>
              </a:spcBef>
              <a:buClr>
                <a:schemeClr val="tx1"/>
              </a:buClr>
            </a:pPr>
            <a:r>
              <a:rPr lang="en-US" sz="1600" dirty="0">
                <a:latin typeface="Nexa Light" panose="02000000000000000000" pitchFamily="2" charset="0"/>
              </a:rPr>
              <a:t>External actions &amp; behaviors</a:t>
            </a:r>
          </a:p>
        </p:txBody>
      </p:sp>
      <p:cxnSp>
        <p:nvCxnSpPr>
          <p:cNvPr id="5" name="Straight Arrow Connector 4">
            <a:extLst>
              <a:ext uri="{FF2B5EF4-FFF2-40B4-BE49-F238E27FC236}">
                <a16:creationId xmlns:a16="http://schemas.microsoft.com/office/drawing/2014/main" id="{75A8B8B6-FC9D-2C4B-8A75-80E2C9A43395}"/>
              </a:ext>
            </a:extLst>
          </p:cNvPr>
          <p:cNvCxnSpPr>
            <a:stCxn id="2" idx="2"/>
            <a:endCxn id="6" idx="0"/>
          </p:cNvCxnSpPr>
          <p:nvPr/>
        </p:nvCxnSpPr>
        <p:spPr bwMode="auto">
          <a:xfrm>
            <a:off x="4572000" y="3353816"/>
            <a:ext cx="0" cy="684784"/>
          </a:xfrm>
          <a:prstGeom prst="straightConnector1">
            <a:avLst/>
          </a:prstGeom>
          <a:solidFill>
            <a:schemeClr val="accent2"/>
          </a:solidFill>
          <a:ln w="38100" cap="flat" cmpd="sng" algn="ctr">
            <a:solidFill>
              <a:schemeClr val="accent1"/>
            </a:solidFill>
            <a:prstDash val="sysDot"/>
            <a:round/>
            <a:headEnd type="triangle"/>
            <a:tailEnd type="triangle"/>
          </a:ln>
          <a:effectLst/>
        </p:spPr>
      </p:cxnSp>
      <p:sp>
        <p:nvSpPr>
          <p:cNvPr id="9" name="Rectangle 8">
            <a:extLst>
              <a:ext uri="{FF2B5EF4-FFF2-40B4-BE49-F238E27FC236}">
                <a16:creationId xmlns:a16="http://schemas.microsoft.com/office/drawing/2014/main" id="{50C8C928-FBFD-8444-803B-393B042B5753}"/>
              </a:ext>
            </a:extLst>
          </p:cNvPr>
          <p:cNvSpPr/>
          <p:nvPr/>
        </p:nvSpPr>
        <p:spPr bwMode="gray">
          <a:xfrm>
            <a:off x="1362617" y="1982216"/>
            <a:ext cx="1371600" cy="1371600"/>
          </a:xfrm>
          <a:prstGeom prst="rect">
            <a:avLst/>
          </a:prstGeom>
          <a:noFill/>
          <a:ln w="9525" algn="ctr">
            <a:solidFill>
              <a:schemeClr val="accent3"/>
            </a:solidFill>
            <a:miter lim="800000"/>
            <a:headEnd/>
            <a:tailEnd/>
          </a:ln>
        </p:spPr>
        <p:txBody>
          <a:bodyPr lIns="0" tIns="0" rIns="0" bIns="0" rtlCol="0" anchor="ctr"/>
          <a:lstStyle/>
          <a:p>
            <a:pPr marL="1588" algn="ctr">
              <a:spcBef>
                <a:spcPct val="80000"/>
              </a:spcBef>
              <a:buClr>
                <a:schemeClr val="tx1"/>
              </a:buClr>
            </a:pPr>
            <a:r>
              <a:rPr lang="en-US" sz="1600" dirty="0">
                <a:latin typeface="Nexa Light" panose="02000000000000000000" pitchFamily="2" charset="0"/>
              </a:rPr>
              <a:t>Internal thoughts, values &amp; beliefs</a:t>
            </a:r>
          </a:p>
        </p:txBody>
      </p:sp>
      <p:sp>
        <p:nvSpPr>
          <p:cNvPr id="10" name="Rectangle 9">
            <a:extLst>
              <a:ext uri="{FF2B5EF4-FFF2-40B4-BE49-F238E27FC236}">
                <a16:creationId xmlns:a16="http://schemas.microsoft.com/office/drawing/2014/main" id="{A68C092D-DB13-1F4E-9BCF-905ADE9841E5}"/>
              </a:ext>
            </a:extLst>
          </p:cNvPr>
          <p:cNvSpPr/>
          <p:nvPr/>
        </p:nvSpPr>
        <p:spPr bwMode="gray">
          <a:xfrm>
            <a:off x="1362617" y="4419600"/>
            <a:ext cx="1371600" cy="1371600"/>
          </a:xfrm>
          <a:prstGeom prst="rect">
            <a:avLst/>
          </a:prstGeom>
          <a:noFill/>
          <a:ln w="9525" algn="ctr">
            <a:solidFill>
              <a:schemeClr val="accent3"/>
            </a:solidFill>
            <a:miter lim="800000"/>
            <a:headEnd/>
            <a:tailEnd/>
          </a:ln>
        </p:spPr>
        <p:txBody>
          <a:bodyPr lIns="0" tIns="0" rIns="0" bIns="0" rtlCol="0" anchor="ctr"/>
          <a:lstStyle/>
          <a:p>
            <a:pPr marL="1588" algn="ctr">
              <a:spcBef>
                <a:spcPct val="80000"/>
              </a:spcBef>
              <a:buClr>
                <a:schemeClr val="tx1"/>
              </a:buClr>
            </a:pPr>
            <a:r>
              <a:rPr lang="en-US" sz="1600" dirty="0">
                <a:latin typeface="Nexa Light" panose="02000000000000000000" pitchFamily="2" charset="0"/>
              </a:rPr>
              <a:t>External actions &amp; behaviors</a:t>
            </a:r>
          </a:p>
        </p:txBody>
      </p:sp>
      <p:cxnSp>
        <p:nvCxnSpPr>
          <p:cNvPr id="11" name="Straight Arrow Connector 10">
            <a:extLst>
              <a:ext uri="{FF2B5EF4-FFF2-40B4-BE49-F238E27FC236}">
                <a16:creationId xmlns:a16="http://schemas.microsoft.com/office/drawing/2014/main" id="{797652B6-8261-0443-B5F5-E4E55009C193}"/>
              </a:ext>
            </a:extLst>
          </p:cNvPr>
          <p:cNvCxnSpPr>
            <a:cxnSpLocks/>
            <a:stCxn id="9" idx="2"/>
            <a:endCxn id="10" idx="0"/>
          </p:cNvCxnSpPr>
          <p:nvPr/>
        </p:nvCxnSpPr>
        <p:spPr bwMode="auto">
          <a:xfrm>
            <a:off x="2048417" y="3353816"/>
            <a:ext cx="0" cy="1065784"/>
          </a:xfrm>
          <a:prstGeom prst="straightConnector1">
            <a:avLst/>
          </a:prstGeom>
          <a:solidFill>
            <a:schemeClr val="accent2"/>
          </a:solidFill>
          <a:ln w="38100" cap="flat" cmpd="sng" algn="ctr">
            <a:solidFill>
              <a:schemeClr val="accent1"/>
            </a:solidFill>
            <a:prstDash val="sysDot"/>
            <a:round/>
            <a:headEnd type="triangle"/>
            <a:tailEnd type="triangle"/>
          </a:ln>
          <a:effectLst/>
        </p:spPr>
      </p:cxnSp>
      <p:sp>
        <p:nvSpPr>
          <p:cNvPr id="7" name="TextBox 6">
            <a:extLst>
              <a:ext uri="{FF2B5EF4-FFF2-40B4-BE49-F238E27FC236}">
                <a16:creationId xmlns:a16="http://schemas.microsoft.com/office/drawing/2014/main" id="{1DF1D50F-009D-5C4B-A055-75693960ECDF}"/>
              </a:ext>
            </a:extLst>
          </p:cNvPr>
          <p:cNvSpPr txBox="1"/>
          <p:nvPr/>
        </p:nvSpPr>
        <p:spPr>
          <a:xfrm>
            <a:off x="3886200" y="1371600"/>
            <a:ext cx="1371600" cy="610616"/>
          </a:xfrm>
          <a:prstGeom prst="rect">
            <a:avLst/>
          </a:prstGeom>
        </p:spPr>
        <p:txBody>
          <a:bodyPr wrap="square" rtlCol="0">
            <a:spAutoFit/>
          </a:bodyPr>
          <a:lstStyle/>
          <a:p>
            <a:pPr marL="1588" algn="ctr" rtl="0" fontAlgn="base">
              <a:lnSpc>
                <a:spcPct val="106000"/>
              </a:lnSpc>
              <a:spcBef>
                <a:spcPct val="80000"/>
              </a:spcBef>
              <a:spcAft>
                <a:spcPct val="0"/>
              </a:spcAft>
              <a:buClr>
                <a:srgbClr val="000000"/>
              </a:buClr>
            </a:pPr>
            <a:r>
              <a:rPr lang="en-US" sz="1600" b="1" kern="1200" dirty="0">
                <a:solidFill>
                  <a:srgbClr val="000000"/>
                </a:solidFill>
                <a:latin typeface="Nexa Bold" panose="02000000000000000000" pitchFamily="2" charset="0"/>
                <a:cs typeface="Arial" charset="0"/>
              </a:rPr>
              <a:t>“Baseline” authenticity</a:t>
            </a:r>
          </a:p>
        </p:txBody>
      </p:sp>
      <p:sp>
        <p:nvSpPr>
          <p:cNvPr id="14" name="TextBox 13">
            <a:extLst>
              <a:ext uri="{FF2B5EF4-FFF2-40B4-BE49-F238E27FC236}">
                <a16:creationId xmlns:a16="http://schemas.microsoft.com/office/drawing/2014/main" id="{CDF5601E-E98D-3F49-BD0C-26A20BC7D715}"/>
              </a:ext>
            </a:extLst>
          </p:cNvPr>
          <p:cNvSpPr txBox="1"/>
          <p:nvPr/>
        </p:nvSpPr>
        <p:spPr>
          <a:xfrm>
            <a:off x="1362617" y="1371600"/>
            <a:ext cx="1371600" cy="610616"/>
          </a:xfrm>
          <a:prstGeom prst="rect">
            <a:avLst/>
          </a:prstGeom>
        </p:spPr>
        <p:txBody>
          <a:bodyPr wrap="square" rtlCol="0">
            <a:spAutoFit/>
          </a:bodyPr>
          <a:lstStyle/>
          <a:p>
            <a:pPr marL="1588" algn="ctr" rtl="0" fontAlgn="base">
              <a:lnSpc>
                <a:spcPct val="106000"/>
              </a:lnSpc>
              <a:spcBef>
                <a:spcPct val="80000"/>
              </a:spcBef>
              <a:spcAft>
                <a:spcPct val="0"/>
              </a:spcAft>
              <a:buClr>
                <a:srgbClr val="000000"/>
              </a:buClr>
            </a:pPr>
            <a:r>
              <a:rPr lang="en-US" sz="1600" b="1" kern="1200" dirty="0">
                <a:solidFill>
                  <a:srgbClr val="000000"/>
                </a:solidFill>
                <a:latin typeface="Nexa Bold" panose="02000000000000000000" pitchFamily="2" charset="0"/>
                <a:cs typeface="Arial" charset="0"/>
              </a:rPr>
              <a:t>Lower authenticity</a:t>
            </a:r>
          </a:p>
        </p:txBody>
      </p:sp>
      <p:sp>
        <p:nvSpPr>
          <p:cNvPr id="16" name="Rectangle 15">
            <a:extLst>
              <a:ext uri="{FF2B5EF4-FFF2-40B4-BE49-F238E27FC236}">
                <a16:creationId xmlns:a16="http://schemas.microsoft.com/office/drawing/2014/main" id="{140035BE-5357-6041-8C3A-577BA0C777AB}"/>
              </a:ext>
            </a:extLst>
          </p:cNvPr>
          <p:cNvSpPr/>
          <p:nvPr/>
        </p:nvSpPr>
        <p:spPr bwMode="gray">
          <a:xfrm>
            <a:off x="6400800" y="1982216"/>
            <a:ext cx="1371600" cy="1371600"/>
          </a:xfrm>
          <a:prstGeom prst="rect">
            <a:avLst/>
          </a:prstGeom>
          <a:noFill/>
          <a:ln w="9525" algn="ctr">
            <a:solidFill>
              <a:schemeClr val="accent3"/>
            </a:solidFill>
            <a:miter lim="800000"/>
            <a:headEnd/>
            <a:tailEnd/>
          </a:ln>
        </p:spPr>
        <p:txBody>
          <a:bodyPr lIns="0" tIns="0" rIns="0" bIns="0" rtlCol="0" anchor="ctr"/>
          <a:lstStyle/>
          <a:p>
            <a:pPr marL="1588" algn="ctr">
              <a:spcBef>
                <a:spcPct val="80000"/>
              </a:spcBef>
              <a:buClr>
                <a:schemeClr val="tx1"/>
              </a:buClr>
            </a:pPr>
            <a:r>
              <a:rPr lang="en-US" sz="1600" dirty="0">
                <a:latin typeface="Nexa Light" panose="02000000000000000000" pitchFamily="2" charset="0"/>
              </a:rPr>
              <a:t>Internal thoughts, values &amp; beliefs</a:t>
            </a:r>
          </a:p>
        </p:txBody>
      </p:sp>
      <p:sp>
        <p:nvSpPr>
          <p:cNvPr id="17" name="Rectangle 16">
            <a:extLst>
              <a:ext uri="{FF2B5EF4-FFF2-40B4-BE49-F238E27FC236}">
                <a16:creationId xmlns:a16="http://schemas.microsoft.com/office/drawing/2014/main" id="{50A8E809-2589-F04B-A5F9-61E75F20B759}"/>
              </a:ext>
            </a:extLst>
          </p:cNvPr>
          <p:cNvSpPr/>
          <p:nvPr/>
        </p:nvSpPr>
        <p:spPr bwMode="gray">
          <a:xfrm>
            <a:off x="6400800" y="3657600"/>
            <a:ext cx="1371600" cy="1371600"/>
          </a:xfrm>
          <a:prstGeom prst="rect">
            <a:avLst/>
          </a:prstGeom>
          <a:noFill/>
          <a:ln w="9525" algn="ctr">
            <a:solidFill>
              <a:schemeClr val="accent3"/>
            </a:solidFill>
            <a:miter lim="800000"/>
            <a:headEnd/>
            <a:tailEnd/>
          </a:ln>
        </p:spPr>
        <p:txBody>
          <a:bodyPr lIns="0" tIns="0" rIns="0" bIns="0" rtlCol="0" anchor="ctr"/>
          <a:lstStyle/>
          <a:p>
            <a:pPr marL="1588" algn="ctr">
              <a:spcBef>
                <a:spcPct val="80000"/>
              </a:spcBef>
              <a:buClr>
                <a:schemeClr val="tx1"/>
              </a:buClr>
            </a:pPr>
            <a:r>
              <a:rPr lang="en-US" sz="1600" dirty="0">
                <a:latin typeface="Nexa Light" panose="02000000000000000000" pitchFamily="2" charset="0"/>
              </a:rPr>
              <a:t>External actions &amp; behaviors</a:t>
            </a:r>
          </a:p>
        </p:txBody>
      </p:sp>
      <p:cxnSp>
        <p:nvCxnSpPr>
          <p:cNvPr id="18" name="Straight Arrow Connector 17">
            <a:extLst>
              <a:ext uri="{FF2B5EF4-FFF2-40B4-BE49-F238E27FC236}">
                <a16:creationId xmlns:a16="http://schemas.microsoft.com/office/drawing/2014/main" id="{7378883E-F769-8344-94B0-825DFF3C93A7}"/>
              </a:ext>
            </a:extLst>
          </p:cNvPr>
          <p:cNvCxnSpPr>
            <a:stCxn id="16" idx="2"/>
            <a:endCxn id="17" idx="0"/>
          </p:cNvCxnSpPr>
          <p:nvPr/>
        </p:nvCxnSpPr>
        <p:spPr bwMode="auto">
          <a:xfrm>
            <a:off x="7086600" y="3353816"/>
            <a:ext cx="0" cy="303784"/>
          </a:xfrm>
          <a:prstGeom prst="straightConnector1">
            <a:avLst/>
          </a:prstGeom>
          <a:solidFill>
            <a:schemeClr val="accent2"/>
          </a:solidFill>
          <a:ln w="38100" cap="flat" cmpd="sng" algn="ctr">
            <a:solidFill>
              <a:schemeClr val="accent1"/>
            </a:solidFill>
            <a:prstDash val="sysDot"/>
            <a:round/>
            <a:headEnd type="triangle"/>
            <a:tailEnd type="triangle"/>
          </a:ln>
          <a:effectLst/>
        </p:spPr>
      </p:cxnSp>
      <p:sp>
        <p:nvSpPr>
          <p:cNvPr id="19" name="TextBox 18">
            <a:extLst>
              <a:ext uri="{FF2B5EF4-FFF2-40B4-BE49-F238E27FC236}">
                <a16:creationId xmlns:a16="http://schemas.microsoft.com/office/drawing/2014/main" id="{1F77AA72-B524-D742-B037-BA08B56E9170}"/>
              </a:ext>
            </a:extLst>
          </p:cNvPr>
          <p:cNvSpPr txBox="1"/>
          <p:nvPr/>
        </p:nvSpPr>
        <p:spPr>
          <a:xfrm>
            <a:off x="6400800" y="1371600"/>
            <a:ext cx="1371600" cy="610616"/>
          </a:xfrm>
          <a:prstGeom prst="rect">
            <a:avLst/>
          </a:prstGeom>
        </p:spPr>
        <p:txBody>
          <a:bodyPr wrap="square" rtlCol="0">
            <a:spAutoFit/>
          </a:bodyPr>
          <a:lstStyle/>
          <a:p>
            <a:pPr marL="1588" algn="ctr" rtl="0" fontAlgn="base">
              <a:lnSpc>
                <a:spcPct val="106000"/>
              </a:lnSpc>
              <a:spcBef>
                <a:spcPct val="80000"/>
              </a:spcBef>
              <a:spcAft>
                <a:spcPct val="0"/>
              </a:spcAft>
              <a:buClr>
                <a:srgbClr val="000000"/>
              </a:buClr>
            </a:pPr>
            <a:r>
              <a:rPr lang="en-US" sz="1600" b="1" kern="1200" dirty="0">
                <a:solidFill>
                  <a:srgbClr val="000000"/>
                </a:solidFill>
                <a:latin typeface="Nexa Bold" panose="02000000000000000000" pitchFamily="2" charset="0"/>
                <a:cs typeface="Arial" charset="0"/>
              </a:rPr>
              <a:t>Higher authenticity</a:t>
            </a:r>
          </a:p>
        </p:txBody>
      </p:sp>
      <p:cxnSp>
        <p:nvCxnSpPr>
          <p:cNvPr id="21" name="Straight Arrow Connector 20">
            <a:extLst>
              <a:ext uri="{FF2B5EF4-FFF2-40B4-BE49-F238E27FC236}">
                <a16:creationId xmlns:a16="http://schemas.microsoft.com/office/drawing/2014/main" id="{45CAAB0D-10DF-8C49-AA96-940005CB7EEA}"/>
              </a:ext>
            </a:extLst>
          </p:cNvPr>
          <p:cNvCxnSpPr>
            <a:cxnSpLocks/>
          </p:cNvCxnSpPr>
          <p:nvPr/>
        </p:nvCxnSpPr>
        <p:spPr bwMode="auto">
          <a:xfrm>
            <a:off x="2133600" y="6019800"/>
            <a:ext cx="4876800" cy="0"/>
          </a:xfrm>
          <a:prstGeom prst="straightConnector1">
            <a:avLst/>
          </a:prstGeom>
          <a:solidFill>
            <a:schemeClr val="accent2"/>
          </a:solidFill>
          <a:ln w="38100" cap="flat" cmpd="sng" algn="ctr">
            <a:solidFill>
              <a:schemeClr val="accent1"/>
            </a:solidFill>
            <a:prstDash val="solid"/>
            <a:round/>
            <a:headEnd type="triangle"/>
            <a:tailEnd type="triangle"/>
          </a:ln>
          <a:effectLst/>
        </p:spPr>
      </p:cxnSp>
      <p:sp>
        <p:nvSpPr>
          <p:cNvPr id="22" name="TextBox 21">
            <a:extLst>
              <a:ext uri="{FF2B5EF4-FFF2-40B4-BE49-F238E27FC236}">
                <a16:creationId xmlns:a16="http://schemas.microsoft.com/office/drawing/2014/main" id="{3C202F56-5A9B-A145-87AF-DCE8BEFF75A0}"/>
              </a:ext>
            </a:extLst>
          </p:cNvPr>
          <p:cNvSpPr txBox="1"/>
          <p:nvPr/>
        </p:nvSpPr>
        <p:spPr>
          <a:xfrm>
            <a:off x="3733800" y="6105733"/>
            <a:ext cx="1725857" cy="279820"/>
          </a:xfrm>
          <a:prstGeom prst="rect">
            <a:avLst/>
          </a:prstGeom>
        </p:spPr>
        <p:txBody>
          <a:bodyPr wrap="none" rtlCol="0">
            <a:spAutoFit/>
          </a:bodyPr>
          <a:lstStyle/>
          <a:p>
            <a:pPr marL="1588" algn="ctr" rtl="0" fontAlgn="base">
              <a:lnSpc>
                <a:spcPct val="106000"/>
              </a:lnSpc>
              <a:spcBef>
                <a:spcPct val="80000"/>
              </a:spcBef>
              <a:spcAft>
                <a:spcPct val="0"/>
              </a:spcAft>
              <a:buClr>
                <a:srgbClr val="000000"/>
              </a:buClr>
            </a:pPr>
            <a:r>
              <a:rPr lang="en-US" sz="1200" b="1" kern="1200" dirty="0">
                <a:solidFill>
                  <a:srgbClr val="000000"/>
                </a:solidFill>
                <a:latin typeface="Nexa Bold" panose="02000000000000000000" pitchFamily="2" charset="0"/>
                <a:cs typeface="Arial" charset="0"/>
              </a:rPr>
              <a:t>Authenticity Continuum</a:t>
            </a:r>
          </a:p>
        </p:txBody>
      </p:sp>
      <p:sp>
        <p:nvSpPr>
          <p:cNvPr id="24" name="TextBox 23">
            <a:extLst>
              <a:ext uri="{FF2B5EF4-FFF2-40B4-BE49-F238E27FC236}">
                <a16:creationId xmlns:a16="http://schemas.microsoft.com/office/drawing/2014/main" id="{BEAE9764-9F4C-B04C-8638-F4B89F41FCCB}"/>
              </a:ext>
            </a:extLst>
          </p:cNvPr>
          <p:cNvSpPr txBox="1"/>
          <p:nvPr/>
        </p:nvSpPr>
        <p:spPr>
          <a:xfrm>
            <a:off x="6553200" y="6115465"/>
            <a:ext cx="510333" cy="28533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200" b="1" kern="1200" dirty="0">
                <a:solidFill>
                  <a:srgbClr val="000000"/>
                </a:solidFill>
                <a:latin typeface="Nexa Bold" panose="02000000000000000000" pitchFamily="2" charset="0"/>
                <a:cs typeface="Arial" charset="0"/>
              </a:rPr>
              <a:t>High</a:t>
            </a:r>
          </a:p>
        </p:txBody>
      </p:sp>
      <p:sp>
        <p:nvSpPr>
          <p:cNvPr id="25" name="TextBox 24">
            <a:extLst>
              <a:ext uri="{FF2B5EF4-FFF2-40B4-BE49-F238E27FC236}">
                <a16:creationId xmlns:a16="http://schemas.microsoft.com/office/drawing/2014/main" id="{8F6FC755-BB1E-2148-9226-33339B7B70CE}"/>
              </a:ext>
            </a:extLst>
          </p:cNvPr>
          <p:cNvSpPr txBox="1"/>
          <p:nvPr/>
        </p:nvSpPr>
        <p:spPr>
          <a:xfrm>
            <a:off x="2137875" y="6093243"/>
            <a:ext cx="502382" cy="28533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200" b="1" kern="1200" dirty="0">
                <a:solidFill>
                  <a:srgbClr val="000000"/>
                </a:solidFill>
                <a:latin typeface="Nexa Bold" panose="02000000000000000000" pitchFamily="2" charset="0"/>
                <a:cs typeface="Arial" charset="0"/>
              </a:rPr>
              <a:t>Low</a:t>
            </a:r>
          </a:p>
        </p:txBody>
      </p:sp>
      <p:sp>
        <p:nvSpPr>
          <p:cNvPr id="26" name="TextBox 25">
            <a:extLst>
              <a:ext uri="{FF2B5EF4-FFF2-40B4-BE49-F238E27FC236}">
                <a16:creationId xmlns:a16="http://schemas.microsoft.com/office/drawing/2014/main" id="{441A7872-DFD2-7E4C-B8C8-CB1209A40C54}"/>
              </a:ext>
            </a:extLst>
          </p:cNvPr>
          <p:cNvSpPr txBox="1"/>
          <p:nvPr/>
        </p:nvSpPr>
        <p:spPr>
          <a:xfrm>
            <a:off x="575993" y="3429000"/>
            <a:ext cx="1362617" cy="807465"/>
          </a:xfrm>
          <a:prstGeom prst="rect">
            <a:avLst/>
          </a:prstGeom>
        </p:spPr>
        <p:txBody>
          <a:bodyPr wrap="square" rtlCol="0">
            <a:spAutoFit/>
          </a:bodyPr>
          <a:lstStyle/>
          <a:p>
            <a:pPr marL="1588" fontAlgn="base">
              <a:lnSpc>
                <a:spcPct val="106000"/>
              </a:lnSpc>
              <a:spcBef>
                <a:spcPct val="80000"/>
              </a:spcBef>
              <a:spcAft>
                <a:spcPct val="0"/>
              </a:spcAft>
              <a:buClr>
                <a:srgbClr val="000000"/>
              </a:buClr>
            </a:pPr>
            <a:r>
              <a:rPr lang="en-US" sz="1100" b="1" dirty="0">
                <a:solidFill>
                  <a:srgbClr val="000000"/>
                </a:solidFill>
                <a:latin typeface="Nexa Bold" panose="02000000000000000000" pitchFamily="2" charset="0"/>
                <a:cs typeface="Arial" charset="0"/>
              </a:rPr>
              <a:t>This distance determines level of individual authenticity</a:t>
            </a:r>
          </a:p>
        </p:txBody>
      </p:sp>
    </p:spTree>
    <p:extLst>
      <p:ext uri="{BB962C8B-B14F-4D97-AF65-F5344CB8AC3E}">
        <p14:creationId xmlns:p14="http://schemas.microsoft.com/office/powerpoint/2010/main" val="41017698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9"/>
          <p:cNvSpPr txBox="1">
            <a:spLocks/>
          </p:cNvSpPr>
          <p:nvPr/>
        </p:nvSpPr>
        <p:spPr bwMode="gray">
          <a:xfrm>
            <a:off x="401638" y="515798"/>
            <a:ext cx="8348662" cy="257315"/>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fontAlgn="base">
              <a:lnSpc>
                <a:spcPct val="106000"/>
              </a:lnSpc>
              <a:spcBef>
                <a:spcPct val="0"/>
              </a:spcBef>
              <a:spcAft>
                <a:spcPct val="0"/>
              </a:spcAft>
              <a:defRPr/>
            </a:pPr>
            <a:r>
              <a:rPr lang="en-US" sz="1600" b="1" kern="0" dirty="0">
                <a:latin typeface="Nexa Bold" panose="02000000000000000000" pitchFamily="2" charset="0"/>
              </a:rPr>
              <a:t>Defining the Second Level of Authenticity – “Collective Authenticity”</a:t>
            </a:r>
          </a:p>
        </p:txBody>
      </p:sp>
      <p:sp>
        <p:nvSpPr>
          <p:cNvPr id="15" name="Rectangle 18"/>
          <p:cNvSpPr>
            <a:spLocks noChangeArrowheads="1"/>
          </p:cNvSpPr>
          <p:nvPr/>
        </p:nvSpPr>
        <p:spPr bwMode="auto">
          <a:xfrm>
            <a:off x="457200" y="767688"/>
            <a:ext cx="8229600" cy="457200"/>
          </a:xfrm>
          <a:prstGeom prst="rect">
            <a:avLst/>
          </a:prstGeom>
          <a:noFill/>
          <a:ln w="9525">
            <a:noFill/>
            <a:miter lim="800000"/>
            <a:headEnd/>
            <a:tailEnd/>
          </a:ln>
        </p:spPr>
        <p:txBody>
          <a:bodyPr lIns="91440" tIns="91440" rIns="91440" bIns="91440"/>
          <a:lstStyle/>
          <a:p>
            <a:pPr marL="0" lvl="1">
              <a:spcBef>
                <a:spcPts val="600"/>
              </a:spcBef>
              <a:buSzPct val="100000"/>
              <a:defRPr/>
            </a:pPr>
            <a:r>
              <a:rPr lang="en-US" sz="1400" kern="0" dirty="0">
                <a:solidFill>
                  <a:srgbClr val="000000"/>
                </a:solidFill>
                <a:latin typeface="Nexa Light" panose="02000000000000000000" pitchFamily="2" charset="0"/>
                <a:cs typeface="Times New Roman" pitchFamily="18" charset="0"/>
              </a:rPr>
              <a:t>Like individuals, groups have their own authenticity based on shared thoughts, values and beliefs. Association with these groups influences the individual’s level of authenticity.</a:t>
            </a:r>
            <a:endParaRPr lang="en-US" sz="1400" kern="0" dirty="0">
              <a:latin typeface="Nexa Light" panose="02000000000000000000" pitchFamily="2" charset="0"/>
              <a:cs typeface="Times New Roman" pitchFamily="18" charset="0"/>
            </a:endParaRPr>
          </a:p>
        </p:txBody>
      </p:sp>
      <p:sp>
        <p:nvSpPr>
          <p:cNvPr id="2" name="Rectangle 1">
            <a:extLst>
              <a:ext uri="{FF2B5EF4-FFF2-40B4-BE49-F238E27FC236}">
                <a16:creationId xmlns:a16="http://schemas.microsoft.com/office/drawing/2014/main" id="{7D1D93D5-F975-DF42-9875-C81A7ED7A4EF}"/>
              </a:ext>
            </a:extLst>
          </p:cNvPr>
          <p:cNvSpPr/>
          <p:nvPr/>
        </p:nvSpPr>
        <p:spPr bwMode="gray">
          <a:xfrm>
            <a:off x="5524502" y="1982216"/>
            <a:ext cx="1371600" cy="1371600"/>
          </a:xfrm>
          <a:prstGeom prst="rect">
            <a:avLst/>
          </a:prstGeom>
          <a:noFill/>
          <a:ln w="9525" algn="ctr">
            <a:solidFill>
              <a:schemeClr val="accent3"/>
            </a:solidFill>
            <a:miter lim="800000"/>
            <a:headEnd/>
            <a:tailEnd/>
          </a:ln>
        </p:spPr>
        <p:txBody>
          <a:bodyPr lIns="0" tIns="0" rIns="0" bIns="0" rtlCol="0" anchor="ctr"/>
          <a:lstStyle/>
          <a:p>
            <a:pPr marL="1588" algn="ctr">
              <a:spcBef>
                <a:spcPct val="80000"/>
              </a:spcBef>
              <a:buClr>
                <a:schemeClr val="tx1"/>
              </a:buClr>
            </a:pPr>
            <a:r>
              <a:rPr lang="en-US" sz="1600" b="1" dirty="0">
                <a:latin typeface="Nexa Bold" panose="02000000000000000000" pitchFamily="2" charset="0"/>
              </a:rPr>
              <a:t>Shared</a:t>
            </a:r>
            <a:r>
              <a:rPr lang="en-US" sz="1600" dirty="0">
                <a:latin typeface="Nexa Light" panose="02000000000000000000" pitchFamily="2" charset="0"/>
              </a:rPr>
              <a:t> thoughts, values &amp; beliefs</a:t>
            </a:r>
          </a:p>
        </p:txBody>
      </p:sp>
      <p:sp>
        <p:nvSpPr>
          <p:cNvPr id="6" name="Rectangle 5">
            <a:extLst>
              <a:ext uri="{FF2B5EF4-FFF2-40B4-BE49-F238E27FC236}">
                <a16:creationId xmlns:a16="http://schemas.microsoft.com/office/drawing/2014/main" id="{DBBE1574-5B42-2D40-859F-35756486A1CD}"/>
              </a:ext>
            </a:extLst>
          </p:cNvPr>
          <p:cNvSpPr/>
          <p:nvPr/>
        </p:nvSpPr>
        <p:spPr bwMode="gray">
          <a:xfrm>
            <a:off x="5524502" y="3810000"/>
            <a:ext cx="1371600" cy="1371600"/>
          </a:xfrm>
          <a:prstGeom prst="rect">
            <a:avLst/>
          </a:prstGeom>
          <a:noFill/>
          <a:ln w="9525" algn="ctr">
            <a:solidFill>
              <a:schemeClr val="accent3"/>
            </a:solidFill>
            <a:miter lim="800000"/>
            <a:headEnd/>
            <a:tailEnd/>
          </a:ln>
        </p:spPr>
        <p:txBody>
          <a:bodyPr lIns="0" tIns="0" rIns="0" bIns="0" rtlCol="0" anchor="ctr"/>
          <a:lstStyle/>
          <a:p>
            <a:pPr marL="1588" algn="ctr">
              <a:spcBef>
                <a:spcPct val="80000"/>
              </a:spcBef>
              <a:buClr>
                <a:schemeClr val="tx1"/>
              </a:buClr>
            </a:pPr>
            <a:r>
              <a:rPr lang="en-US" sz="1600" b="1" dirty="0">
                <a:latin typeface="Nexa Bold" panose="02000000000000000000" pitchFamily="2" charset="0"/>
              </a:rPr>
              <a:t>Expected</a:t>
            </a:r>
            <a:r>
              <a:rPr lang="en-US" sz="1600" dirty="0">
                <a:latin typeface="Nexa Light" panose="02000000000000000000" pitchFamily="2" charset="0"/>
              </a:rPr>
              <a:t> actions &amp; behaviors</a:t>
            </a:r>
          </a:p>
        </p:txBody>
      </p:sp>
      <p:cxnSp>
        <p:nvCxnSpPr>
          <p:cNvPr id="5" name="Straight Arrow Connector 4">
            <a:extLst>
              <a:ext uri="{FF2B5EF4-FFF2-40B4-BE49-F238E27FC236}">
                <a16:creationId xmlns:a16="http://schemas.microsoft.com/office/drawing/2014/main" id="{75A8B8B6-FC9D-2C4B-8A75-80E2C9A43395}"/>
              </a:ext>
            </a:extLst>
          </p:cNvPr>
          <p:cNvCxnSpPr>
            <a:stCxn id="2" idx="2"/>
            <a:endCxn id="6" idx="0"/>
          </p:cNvCxnSpPr>
          <p:nvPr/>
        </p:nvCxnSpPr>
        <p:spPr bwMode="auto">
          <a:xfrm>
            <a:off x="6210302" y="3353816"/>
            <a:ext cx="0" cy="456184"/>
          </a:xfrm>
          <a:prstGeom prst="straightConnector1">
            <a:avLst/>
          </a:prstGeom>
          <a:solidFill>
            <a:schemeClr val="accent2"/>
          </a:solidFill>
          <a:ln w="12700" cap="flat" cmpd="sng" algn="ctr">
            <a:solidFill>
              <a:schemeClr val="accent1"/>
            </a:solidFill>
            <a:prstDash val="sysDot"/>
            <a:round/>
            <a:headEnd type="triangle"/>
            <a:tailEnd type="triangle"/>
          </a:ln>
          <a:effectLst/>
        </p:spPr>
      </p:cxnSp>
      <p:sp>
        <p:nvSpPr>
          <p:cNvPr id="9" name="Rectangle 8">
            <a:extLst>
              <a:ext uri="{FF2B5EF4-FFF2-40B4-BE49-F238E27FC236}">
                <a16:creationId xmlns:a16="http://schemas.microsoft.com/office/drawing/2014/main" id="{50C8C928-FBFD-8444-803B-393B042B5753}"/>
              </a:ext>
            </a:extLst>
          </p:cNvPr>
          <p:cNvSpPr/>
          <p:nvPr/>
        </p:nvSpPr>
        <p:spPr bwMode="gray">
          <a:xfrm>
            <a:off x="2171702" y="1982216"/>
            <a:ext cx="1371600" cy="1371600"/>
          </a:xfrm>
          <a:prstGeom prst="rect">
            <a:avLst/>
          </a:prstGeom>
          <a:noFill/>
          <a:ln w="9525" algn="ctr">
            <a:solidFill>
              <a:schemeClr val="accent3"/>
            </a:solidFill>
            <a:miter lim="800000"/>
            <a:headEnd/>
            <a:tailEnd/>
          </a:ln>
        </p:spPr>
        <p:txBody>
          <a:bodyPr lIns="0" tIns="0" rIns="0" bIns="0" rtlCol="0" anchor="ctr"/>
          <a:lstStyle/>
          <a:p>
            <a:pPr marL="1588" algn="ctr">
              <a:spcBef>
                <a:spcPct val="80000"/>
              </a:spcBef>
              <a:buClr>
                <a:schemeClr val="tx1"/>
              </a:buClr>
            </a:pPr>
            <a:r>
              <a:rPr lang="en-US" sz="1600" dirty="0">
                <a:latin typeface="Nexa Light" panose="02000000000000000000" pitchFamily="2" charset="0"/>
              </a:rPr>
              <a:t>Internal thoughts, values &amp; beliefs</a:t>
            </a:r>
          </a:p>
        </p:txBody>
      </p:sp>
      <p:sp>
        <p:nvSpPr>
          <p:cNvPr id="10" name="Rectangle 9">
            <a:extLst>
              <a:ext uri="{FF2B5EF4-FFF2-40B4-BE49-F238E27FC236}">
                <a16:creationId xmlns:a16="http://schemas.microsoft.com/office/drawing/2014/main" id="{A68C092D-DB13-1F4E-9BCF-905ADE9841E5}"/>
              </a:ext>
            </a:extLst>
          </p:cNvPr>
          <p:cNvSpPr/>
          <p:nvPr/>
        </p:nvSpPr>
        <p:spPr bwMode="gray">
          <a:xfrm>
            <a:off x="2171702" y="3810000"/>
            <a:ext cx="1371600" cy="1371600"/>
          </a:xfrm>
          <a:prstGeom prst="rect">
            <a:avLst/>
          </a:prstGeom>
          <a:noFill/>
          <a:ln w="9525" algn="ctr">
            <a:solidFill>
              <a:schemeClr val="accent3"/>
            </a:solidFill>
            <a:miter lim="800000"/>
            <a:headEnd/>
            <a:tailEnd/>
          </a:ln>
        </p:spPr>
        <p:txBody>
          <a:bodyPr lIns="0" tIns="0" rIns="0" bIns="0" rtlCol="0" anchor="ctr"/>
          <a:lstStyle/>
          <a:p>
            <a:pPr marL="1588" algn="ctr">
              <a:spcBef>
                <a:spcPct val="80000"/>
              </a:spcBef>
              <a:buClr>
                <a:schemeClr val="tx1"/>
              </a:buClr>
            </a:pPr>
            <a:r>
              <a:rPr lang="en-US" sz="1600" dirty="0">
                <a:latin typeface="Nexa Light" panose="02000000000000000000" pitchFamily="2" charset="0"/>
              </a:rPr>
              <a:t>External actions &amp; behaviors</a:t>
            </a:r>
          </a:p>
        </p:txBody>
      </p:sp>
      <p:cxnSp>
        <p:nvCxnSpPr>
          <p:cNvPr id="11" name="Straight Arrow Connector 10">
            <a:extLst>
              <a:ext uri="{FF2B5EF4-FFF2-40B4-BE49-F238E27FC236}">
                <a16:creationId xmlns:a16="http://schemas.microsoft.com/office/drawing/2014/main" id="{797652B6-8261-0443-B5F5-E4E55009C193}"/>
              </a:ext>
            </a:extLst>
          </p:cNvPr>
          <p:cNvCxnSpPr>
            <a:cxnSpLocks/>
            <a:stCxn id="9" idx="2"/>
            <a:endCxn id="10" idx="0"/>
          </p:cNvCxnSpPr>
          <p:nvPr/>
        </p:nvCxnSpPr>
        <p:spPr bwMode="auto">
          <a:xfrm>
            <a:off x="2857502" y="3353816"/>
            <a:ext cx="0" cy="456184"/>
          </a:xfrm>
          <a:prstGeom prst="straightConnector1">
            <a:avLst/>
          </a:prstGeom>
          <a:solidFill>
            <a:schemeClr val="accent2"/>
          </a:solidFill>
          <a:ln w="12700" cap="flat" cmpd="sng" algn="ctr">
            <a:solidFill>
              <a:schemeClr val="accent1"/>
            </a:solidFill>
            <a:prstDash val="sysDot"/>
            <a:round/>
            <a:headEnd type="triangle"/>
            <a:tailEnd type="triangle"/>
          </a:ln>
          <a:effectLst/>
        </p:spPr>
      </p:cxnSp>
      <p:sp>
        <p:nvSpPr>
          <p:cNvPr id="7" name="TextBox 6">
            <a:extLst>
              <a:ext uri="{FF2B5EF4-FFF2-40B4-BE49-F238E27FC236}">
                <a16:creationId xmlns:a16="http://schemas.microsoft.com/office/drawing/2014/main" id="{1DF1D50F-009D-5C4B-A055-75693960ECDF}"/>
              </a:ext>
            </a:extLst>
          </p:cNvPr>
          <p:cNvSpPr txBox="1"/>
          <p:nvPr/>
        </p:nvSpPr>
        <p:spPr>
          <a:xfrm>
            <a:off x="5524502" y="1371600"/>
            <a:ext cx="1371600" cy="610616"/>
          </a:xfrm>
          <a:prstGeom prst="rect">
            <a:avLst/>
          </a:prstGeom>
        </p:spPr>
        <p:txBody>
          <a:bodyPr wrap="square" rtlCol="0">
            <a:spAutoFit/>
          </a:bodyPr>
          <a:lstStyle/>
          <a:p>
            <a:pPr marL="1588" algn="ctr" rtl="0" fontAlgn="base">
              <a:lnSpc>
                <a:spcPct val="106000"/>
              </a:lnSpc>
              <a:spcBef>
                <a:spcPct val="80000"/>
              </a:spcBef>
              <a:spcAft>
                <a:spcPct val="0"/>
              </a:spcAft>
              <a:buClr>
                <a:srgbClr val="000000"/>
              </a:buClr>
            </a:pPr>
            <a:r>
              <a:rPr lang="en-US" sz="1600" b="1" kern="1200" dirty="0">
                <a:solidFill>
                  <a:srgbClr val="000000"/>
                </a:solidFill>
                <a:latin typeface="Nexa Bold" panose="02000000000000000000" pitchFamily="2" charset="0"/>
                <a:cs typeface="Arial" charset="0"/>
              </a:rPr>
              <a:t>Collective authenticity</a:t>
            </a:r>
          </a:p>
        </p:txBody>
      </p:sp>
      <p:sp>
        <p:nvSpPr>
          <p:cNvPr id="14" name="TextBox 13">
            <a:extLst>
              <a:ext uri="{FF2B5EF4-FFF2-40B4-BE49-F238E27FC236}">
                <a16:creationId xmlns:a16="http://schemas.microsoft.com/office/drawing/2014/main" id="{CDF5601E-E98D-3F49-BD0C-26A20BC7D715}"/>
              </a:ext>
            </a:extLst>
          </p:cNvPr>
          <p:cNvSpPr txBox="1"/>
          <p:nvPr/>
        </p:nvSpPr>
        <p:spPr>
          <a:xfrm>
            <a:off x="2171702" y="1371600"/>
            <a:ext cx="1371600" cy="610616"/>
          </a:xfrm>
          <a:prstGeom prst="rect">
            <a:avLst/>
          </a:prstGeom>
        </p:spPr>
        <p:txBody>
          <a:bodyPr wrap="square" rtlCol="0">
            <a:spAutoFit/>
          </a:bodyPr>
          <a:lstStyle/>
          <a:p>
            <a:pPr marL="1588" algn="ctr" rtl="0" fontAlgn="base">
              <a:lnSpc>
                <a:spcPct val="106000"/>
              </a:lnSpc>
              <a:spcBef>
                <a:spcPct val="80000"/>
              </a:spcBef>
              <a:spcAft>
                <a:spcPct val="0"/>
              </a:spcAft>
              <a:buClr>
                <a:srgbClr val="000000"/>
              </a:buClr>
            </a:pPr>
            <a:r>
              <a:rPr lang="en-US" sz="1600" b="1" kern="1200" dirty="0">
                <a:solidFill>
                  <a:srgbClr val="000000"/>
                </a:solidFill>
                <a:latin typeface="Nexa Bold" panose="02000000000000000000" pitchFamily="2" charset="0"/>
                <a:cs typeface="Arial" charset="0"/>
              </a:rPr>
              <a:t>Individual authenticity</a:t>
            </a:r>
          </a:p>
        </p:txBody>
      </p:sp>
      <p:pic>
        <p:nvPicPr>
          <p:cNvPr id="23" name="Graphic 22" descr="Woman outline">
            <a:extLst>
              <a:ext uri="{FF2B5EF4-FFF2-40B4-BE49-F238E27FC236}">
                <a16:creationId xmlns:a16="http://schemas.microsoft.com/office/drawing/2014/main" id="{6261DFC1-4D34-9B46-8086-74F65CF2F1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58546" y="5196481"/>
            <a:ext cx="597912" cy="597912"/>
          </a:xfrm>
          <a:prstGeom prst="rect">
            <a:avLst/>
          </a:prstGeom>
        </p:spPr>
      </p:pic>
      <p:pic>
        <p:nvPicPr>
          <p:cNvPr id="27" name="Graphic 26" descr="Group of people outline">
            <a:extLst>
              <a:ext uri="{FF2B5EF4-FFF2-40B4-BE49-F238E27FC236}">
                <a16:creationId xmlns:a16="http://schemas.microsoft.com/office/drawing/2014/main" id="{DFE6BB56-73BF-AE46-98ED-A3FE7103F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98642" y="5196481"/>
            <a:ext cx="823319" cy="823319"/>
          </a:xfrm>
          <a:prstGeom prst="rect">
            <a:avLst/>
          </a:prstGeom>
        </p:spPr>
      </p:pic>
      <p:sp>
        <p:nvSpPr>
          <p:cNvPr id="3" name="Oval 2">
            <a:extLst>
              <a:ext uri="{FF2B5EF4-FFF2-40B4-BE49-F238E27FC236}">
                <a16:creationId xmlns:a16="http://schemas.microsoft.com/office/drawing/2014/main" id="{C32AF996-1B6F-9F4A-8802-66DE8FD2677B}"/>
              </a:ext>
            </a:extLst>
          </p:cNvPr>
          <p:cNvSpPr/>
          <p:nvPr/>
        </p:nvSpPr>
        <p:spPr bwMode="gray">
          <a:xfrm>
            <a:off x="7048502" y="2858008"/>
            <a:ext cx="1816096" cy="1447800"/>
          </a:xfrm>
          <a:prstGeom prst="ellipse">
            <a:avLst/>
          </a:prstGeom>
          <a:solidFill>
            <a:srgbClr val="37A9D1"/>
          </a:solidFill>
          <a:ln w="9525" algn="ctr">
            <a:solidFill>
              <a:schemeClr val="accent2"/>
            </a:solidFill>
            <a:miter lim="800000"/>
            <a:headEnd/>
            <a:tailEnd/>
          </a:ln>
        </p:spPr>
        <p:txBody>
          <a:bodyPr lIns="0" tIns="0" rIns="0" bIns="0" rtlCol="0" anchor="ctr"/>
          <a:lstStyle/>
          <a:p>
            <a:pPr marL="1588" algn="ctr">
              <a:spcBef>
                <a:spcPct val="80000"/>
              </a:spcBef>
              <a:buClr>
                <a:schemeClr val="tx1"/>
              </a:buClr>
            </a:pPr>
            <a:r>
              <a:rPr lang="en-US" sz="1400" b="1" dirty="0">
                <a:solidFill>
                  <a:schemeClr val="bg1"/>
                </a:solidFill>
                <a:latin typeface="Nexa Bold" panose="02000000000000000000" pitchFamily="2" charset="0"/>
              </a:rPr>
              <a:t>Individual’s relationship to others – CONFORMITY</a:t>
            </a:r>
          </a:p>
        </p:txBody>
      </p:sp>
      <p:cxnSp>
        <p:nvCxnSpPr>
          <p:cNvPr id="28" name="Straight Arrow Connector 27">
            <a:extLst>
              <a:ext uri="{FF2B5EF4-FFF2-40B4-BE49-F238E27FC236}">
                <a16:creationId xmlns:a16="http://schemas.microsoft.com/office/drawing/2014/main" id="{0FCE0E63-36AC-324F-8F84-2C90691830F5}"/>
              </a:ext>
            </a:extLst>
          </p:cNvPr>
          <p:cNvCxnSpPr>
            <a:cxnSpLocks/>
            <a:stCxn id="2" idx="1"/>
            <a:endCxn id="9" idx="3"/>
          </p:cNvCxnSpPr>
          <p:nvPr/>
        </p:nvCxnSpPr>
        <p:spPr bwMode="auto">
          <a:xfrm flipH="1">
            <a:off x="3543302" y="2668016"/>
            <a:ext cx="1981200" cy="0"/>
          </a:xfrm>
          <a:prstGeom prst="straightConnector1">
            <a:avLst/>
          </a:prstGeom>
          <a:solidFill>
            <a:schemeClr val="accent2"/>
          </a:solidFill>
          <a:ln w="38100" cap="flat" cmpd="sng" algn="ctr">
            <a:solidFill>
              <a:schemeClr val="accent1"/>
            </a:solidFill>
            <a:prstDash val="sysDot"/>
            <a:round/>
            <a:headEnd type="triangle"/>
            <a:tailEnd type="triangle"/>
          </a:ln>
          <a:effectLst/>
        </p:spPr>
      </p:cxnSp>
      <p:cxnSp>
        <p:nvCxnSpPr>
          <p:cNvPr id="29" name="Straight Arrow Connector 28">
            <a:extLst>
              <a:ext uri="{FF2B5EF4-FFF2-40B4-BE49-F238E27FC236}">
                <a16:creationId xmlns:a16="http://schemas.microsoft.com/office/drawing/2014/main" id="{DBCF623F-54EE-C244-9063-458DB1436B62}"/>
              </a:ext>
            </a:extLst>
          </p:cNvPr>
          <p:cNvCxnSpPr>
            <a:cxnSpLocks/>
            <a:stCxn id="6" idx="1"/>
            <a:endCxn id="10" idx="3"/>
          </p:cNvCxnSpPr>
          <p:nvPr/>
        </p:nvCxnSpPr>
        <p:spPr bwMode="auto">
          <a:xfrm flipH="1">
            <a:off x="3543302" y="4495800"/>
            <a:ext cx="1981200" cy="0"/>
          </a:xfrm>
          <a:prstGeom prst="straightConnector1">
            <a:avLst/>
          </a:prstGeom>
          <a:solidFill>
            <a:schemeClr val="accent2"/>
          </a:solidFill>
          <a:ln w="38100" cap="flat" cmpd="sng" algn="ctr">
            <a:solidFill>
              <a:schemeClr val="accent1"/>
            </a:solidFill>
            <a:prstDash val="sysDot"/>
            <a:round/>
            <a:headEnd type="triangle"/>
            <a:tailEnd type="triangle"/>
          </a:ln>
          <a:effectLst/>
        </p:spPr>
      </p:cxnSp>
      <p:sp>
        <p:nvSpPr>
          <p:cNvPr id="30" name="TextBox 29">
            <a:extLst>
              <a:ext uri="{FF2B5EF4-FFF2-40B4-BE49-F238E27FC236}">
                <a16:creationId xmlns:a16="http://schemas.microsoft.com/office/drawing/2014/main" id="{FD1197B6-57EA-2A4A-B08A-8BF79104858A}"/>
              </a:ext>
            </a:extLst>
          </p:cNvPr>
          <p:cNvSpPr txBox="1"/>
          <p:nvPr/>
        </p:nvSpPr>
        <p:spPr>
          <a:xfrm>
            <a:off x="3619509" y="1962743"/>
            <a:ext cx="1981197" cy="628057"/>
          </a:xfrm>
          <a:prstGeom prst="rect">
            <a:avLst/>
          </a:prstGeom>
        </p:spPr>
        <p:txBody>
          <a:bodyPr wrap="square" rtlCol="0">
            <a:spAutoFit/>
          </a:bodyPr>
          <a:lstStyle/>
          <a:p>
            <a:pPr marL="1588" fontAlgn="base">
              <a:lnSpc>
                <a:spcPct val="106000"/>
              </a:lnSpc>
              <a:spcBef>
                <a:spcPct val="80000"/>
              </a:spcBef>
              <a:spcAft>
                <a:spcPct val="0"/>
              </a:spcAft>
              <a:buClr>
                <a:srgbClr val="000000"/>
              </a:buClr>
            </a:pPr>
            <a:r>
              <a:rPr lang="en-US" sz="1100" b="1" dirty="0">
                <a:solidFill>
                  <a:srgbClr val="000000"/>
                </a:solidFill>
                <a:latin typeface="Nexa Bold" panose="02000000000000000000" pitchFamily="2" charset="0"/>
                <a:cs typeface="Arial" charset="0"/>
              </a:rPr>
              <a:t>This distance determines level of leader’s alignment to the collective.</a:t>
            </a:r>
          </a:p>
        </p:txBody>
      </p:sp>
      <p:sp>
        <p:nvSpPr>
          <p:cNvPr id="31" name="Oval 30">
            <a:extLst>
              <a:ext uri="{FF2B5EF4-FFF2-40B4-BE49-F238E27FC236}">
                <a16:creationId xmlns:a16="http://schemas.microsoft.com/office/drawing/2014/main" id="{E7A5B6B8-8CD3-8941-B300-86755C166B12}"/>
              </a:ext>
            </a:extLst>
          </p:cNvPr>
          <p:cNvSpPr/>
          <p:nvPr/>
        </p:nvSpPr>
        <p:spPr bwMode="gray">
          <a:xfrm>
            <a:off x="228600" y="2858008"/>
            <a:ext cx="1819656" cy="1444752"/>
          </a:xfrm>
          <a:prstGeom prst="ellipse">
            <a:avLst/>
          </a:prstGeom>
          <a:solidFill>
            <a:srgbClr val="37A9D1"/>
          </a:solidFill>
          <a:ln w="9525" algn="ctr">
            <a:solidFill>
              <a:schemeClr val="accent2"/>
            </a:solidFill>
            <a:miter lim="800000"/>
            <a:headEnd/>
            <a:tailEnd/>
          </a:ln>
        </p:spPr>
        <p:txBody>
          <a:bodyPr lIns="0" tIns="0" rIns="0" bIns="0" rtlCol="0" anchor="ctr"/>
          <a:lstStyle/>
          <a:p>
            <a:pPr marL="1588" algn="ctr">
              <a:spcBef>
                <a:spcPct val="80000"/>
              </a:spcBef>
              <a:buClr>
                <a:schemeClr val="tx1"/>
              </a:buClr>
            </a:pPr>
            <a:r>
              <a:rPr lang="en-US" sz="1400" b="1" dirty="0">
                <a:solidFill>
                  <a:schemeClr val="bg1"/>
                </a:solidFill>
                <a:latin typeface="Nexa Bold" panose="02000000000000000000" pitchFamily="2" charset="0"/>
              </a:rPr>
              <a:t>Individual’s relationship to self – CONSISTENCY</a:t>
            </a:r>
          </a:p>
        </p:txBody>
      </p:sp>
      <p:sp>
        <p:nvSpPr>
          <p:cNvPr id="32" name="TextBox 31">
            <a:extLst>
              <a:ext uri="{FF2B5EF4-FFF2-40B4-BE49-F238E27FC236}">
                <a16:creationId xmlns:a16="http://schemas.microsoft.com/office/drawing/2014/main" id="{48FCB4A2-93EE-9440-B14B-B2DFD9AF1F49}"/>
              </a:ext>
            </a:extLst>
          </p:cNvPr>
          <p:cNvSpPr txBox="1"/>
          <p:nvPr/>
        </p:nvSpPr>
        <p:spPr>
          <a:xfrm>
            <a:off x="363536" y="4495800"/>
            <a:ext cx="1617664" cy="448649"/>
          </a:xfrm>
          <a:prstGeom prst="rect">
            <a:avLst/>
          </a:prstGeom>
        </p:spPr>
        <p:txBody>
          <a:bodyPr wrap="square" rtlCol="0">
            <a:spAutoFit/>
          </a:bodyPr>
          <a:lstStyle/>
          <a:p>
            <a:pPr marL="1588" algn="l" rtl="0" fontAlgn="base">
              <a:lnSpc>
                <a:spcPct val="106000"/>
              </a:lnSpc>
              <a:spcBef>
                <a:spcPct val="80000"/>
              </a:spcBef>
              <a:spcAft>
                <a:spcPct val="0"/>
              </a:spcAft>
              <a:buClr>
                <a:srgbClr val="000000"/>
              </a:buClr>
            </a:pPr>
            <a:r>
              <a:rPr lang="en-US" sz="1100" i="1" kern="1200" dirty="0">
                <a:solidFill>
                  <a:srgbClr val="000000"/>
                </a:solidFill>
                <a:latin typeface="Nexa Light" panose="02000000000000000000" pitchFamily="2" charset="0"/>
                <a:cs typeface="Arial" charset="0"/>
              </a:rPr>
              <a:t>“I determine my own level of authenticity.”</a:t>
            </a:r>
          </a:p>
        </p:txBody>
      </p:sp>
      <p:sp>
        <p:nvSpPr>
          <p:cNvPr id="33" name="TextBox 32">
            <a:extLst>
              <a:ext uri="{FF2B5EF4-FFF2-40B4-BE49-F238E27FC236}">
                <a16:creationId xmlns:a16="http://schemas.microsoft.com/office/drawing/2014/main" id="{275F50B5-04B8-E947-AC55-0AD3DECA8995}"/>
              </a:ext>
            </a:extLst>
          </p:cNvPr>
          <p:cNvSpPr txBox="1"/>
          <p:nvPr/>
        </p:nvSpPr>
        <p:spPr>
          <a:xfrm>
            <a:off x="7145336" y="4495800"/>
            <a:ext cx="1617664" cy="628057"/>
          </a:xfrm>
          <a:prstGeom prst="rect">
            <a:avLst/>
          </a:prstGeom>
        </p:spPr>
        <p:txBody>
          <a:bodyPr wrap="square" rtlCol="0">
            <a:spAutoFit/>
          </a:bodyPr>
          <a:lstStyle/>
          <a:p>
            <a:pPr marL="1588" algn="l" rtl="0" fontAlgn="base">
              <a:lnSpc>
                <a:spcPct val="106000"/>
              </a:lnSpc>
              <a:spcBef>
                <a:spcPct val="80000"/>
              </a:spcBef>
              <a:spcAft>
                <a:spcPct val="0"/>
              </a:spcAft>
              <a:buClr>
                <a:srgbClr val="000000"/>
              </a:buClr>
            </a:pPr>
            <a:r>
              <a:rPr lang="en-US" sz="1100" i="1" kern="1200" dirty="0">
                <a:solidFill>
                  <a:srgbClr val="000000"/>
                </a:solidFill>
                <a:latin typeface="Nexa Light" panose="02000000000000000000" pitchFamily="2" charset="0"/>
                <a:cs typeface="Arial" charset="0"/>
              </a:rPr>
              <a:t>“</a:t>
            </a:r>
            <a:r>
              <a:rPr lang="en-US" sz="1100" i="1" dirty="0">
                <a:solidFill>
                  <a:srgbClr val="000000"/>
                </a:solidFill>
                <a:latin typeface="Nexa Light" panose="02000000000000000000" pitchFamily="2" charset="0"/>
                <a:cs typeface="Arial" charset="0"/>
              </a:rPr>
              <a:t>Members of the group </a:t>
            </a:r>
            <a:r>
              <a:rPr lang="en-US" sz="1100" i="1" kern="1200" dirty="0">
                <a:solidFill>
                  <a:srgbClr val="000000"/>
                </a:solidFill>
                <a:latin typeface="Nexa Light" panose="02000000000000000000" pitchFamily="2" charset="0"/>
                <a:cs typeface="Arial" charset="0"/>
              </a:rPr>
              <a:t>determine my level of authenticity.”</a:t>
            </a:r>
          </a:p>
        </p:txBody>
      </p:sp>
    </p:spTree>
    <p:extLst>
      <p:ext uri="{BB962C8B-B14F-4D97-AF65-F5344CB8AC3E}">
        <p14:creationId xmlns:p14="http://schemas.microsoft.com/office/powerpoint/2010/main" val="1478897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9"/>
          <p:cNvSpPr txBox="1">
            <a:spLocks/>
          </p:cNvSpPr>
          <p:nvPr/>
        </p:nvSpPr>
        <p:spPr bwMode="gray">
          <a:xfrm>
            <a:off x="401638" y="515798"/>
            <a:ext cx="8348662" cy="257315"/>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fontAlgn="base">
              <a:lnSpc>
                <a:spcPct val="106000"/>
              </a:lnSpc>
              <a:spcBef>
                <a:spcPct val="0"/>
              </a:spcBef>
              <a:spcAft>
                <a:spcPct val="0"/>
              </a:spcAft>
              <a:defRPr/>
            </a:pPr>
            <a:r>
              <a:rPr lang="en-US" sz="1600" b="1" kern="0" dirty="0">
                <a:latin typeface="Nexa Bold" panose="02000000000000000000" pitchFamily="2" charset="0"/>
              </a:rPr>
              <a:t>So, how can we apply authenticity to managing your career?</a:t>
            </a:r>
          </a:p>
        </p:txBody>
      </p:sp>
      <p:sp>
        <p:nvSpPr>
          <p:cNvPr id="28" name="TextBox 27">
            <a:extLst>
              <a:ext uri="{FF2B5EF4-FFF2-40B4-BE49-F238E27FC236}">
                <a16:creationId xmlns:a16="http://schemas.microsoft.com/office/drawing/2014/main" id="{608C148F-A4A6-C648-B157-F5AA240BE587}"/>
              </a:ext>
            </a:extLst>
          </p:cNvPr>
          <p:cNvSpPr txBox="1"/>
          <p:nvPr/>
        </p:nvSpPr>
        <p:spPr>
          <a:xfrm>
            <a:off x="397669" y="959861"/>
            <a:ext cx="8348662" cy="3980320"/>
          </a:xfrm>
          <a:prstGeom prst="rect">
            <a:avLst/>
          </a:prstGeom>
        </p:spPr>
        <p:txBody>
          <a:bodyPr wrap="square" rtlCol="0" anchor="t">
            <a:spAutoFit/>
          </a:bodyPr>
          <a:lstStyle/>
          <a:p>
            <a:pPr marL="287338" indent="-285750" fontAlgn="base">
              <a:lnSpc>
                <a:spcPct val="106000"/>
              </a:lnSpc>
              <a:spcBef>
                <a:spcPct val="80000"/>
              </a:spcBef>
              <a:spcAft>
                <a:spcPct val="0"/>
              </a:spcAft>
              <a:buClr>
                <a:srgbClr val="000000"/>
              </a:buClr>
              <a:buFont typeface="Arial" panose="020B0604020202020204" pitchFamily="34" charset="0"/>
              <a:buChar char="•"/>
            </a:pPr>
            <a:r>
              <a:rPr lang="en-US" sz="1400" kern="0" dirty="0">
                <a:solidFill>
                  <a:srgbClr val="000000"/>
                </a:solidFill>
                <a:latin typeface="Nexa Light" panose="02000000000000000000" pitchFamily="2" charset="0"/>
                <a:cs typeface="Times New Roman" pitchFamily="18" charset="0"/>
              </a:rPr>
              <a:t>Alignment of individual and collective authenticity is critical for feeling good about what you do everyday – BE TRUE TO YOU!</a:t>
            </a:r>
          </a:p>
          <a:p>
            <a:pPr marL="287338" indent="-285750" fontAlgn="base">
              <a:lnSpc>
                <a:spcPct val="106000"/>
              </a:lnSpc>
              <a:spcBef>
                <a:spcPct val="80000"/>
              </a:spcBef>
              <a:spcAft>
                <a:spcPct val="0"/>
              </a:spcAft>
              <a:buClr>
                <a:srgbClr val="000000"/>
              </a:buClr>
              <a:buFont typeface="Arial" panose="020B0604020202020204" pitchFamily="34" charset="0"/>
              <a:buChar char="•"/>
            </a:pPr>
            <a:endParaRPr lang="en-US" sz="1400" kern="0" dirty="0">
              <a:solidFill>
                <a:srgbClr val="000000"/>
              </a:solidFill>
              <a:latin typeface="Nexa Light" panose="02000000000000000000" pitchFamily="2" charset="0"/>
              <a:cs typeface="Times New Roman" pitchFamily="18" charset="0"/>
            </a:endParaRPr>
          </a:p>
          <a:p>
            <a:pPr marL="287338" indent="-285750" fontAlgn="base">
              <a:lnSpc>
                <a:spcPct val="106000"/>
              </a:lnSpc>
              <a:spcBef>
                <a:spcPct val="80000"/>
              </a:spcBef>
              <a:spcAft>
                <a:spcPct val="0"/>
              </a:spcAft>
              <a:buClr>
                <a:srgbClr val="000000"/>
              </a:buClr>
              <a:buFont typeface="Arial" panose="020B0604020202020204" pitchFamily="34" charset="0"/>
              <a:buChar char="•"/>
            </a:pPr>
            <a:r>
              <a:rPr lang="en-US" sz="1400" kern="0" dirty="0">
                <a:solidFill>
                  <a:srgbClr val="000000"/>
                </a:solidFill>
                <a:latin typeface="Nexa Light" panose="02000000000000000000" pitchFamily="2" charset="0"/>
                <a:cs typeface="Times New Roman" pitchFamily="18" charset="0"/>
              </a:rPr>
              <a:t>Higher authenticity will lead to better performance (HIGHER production, HIGHER creativity, HIGHER trust, HIGHER engagement, </a:t>
            </a:r>
            <a:r>
              <a:rPr lang="en-US" sz="1400" b="1" kern="0" dirty="0">
                <a:solidFill>
                  <a:srgbClr val="000000"/>
                </a:solidFill>
                <a:latin typeface="Nexa Bold" panose="02000000000000000000" pitchFamily="2" charset="0"/>
                <a:cs typeface="Times New Roman" pitchFamily="18" charset="0"/>
              </a:rPr>
              <a:t>LESS energy exertion</a:t>
            </a:r>
            <a:r>
              <a:rPr lang="en-US" sz="1400" kern="0" dirty="0">
                <a:solidFill>
                  <a:srgbClr val="000000"/>
                </a:solidFill>
                <a:latin typeface="Nexa Light" panose="02000000000000000000" pitchFamily="2" charset="0"/>
                <a:cs typeface="Times New Roman" pitchFamily="18" charset="0"/>
              </a:rPr>
              <a:t>)</a:t>
            </a:r>
          </a:p>
          <a:p>
            <a:pPr marL="287338" indent="-285750" fontAlgn="base">
              <a:lnSpc>
                <a:spcPct val="106000"/>
              </a:lnSpc>
              <a:spcBef>
                <a:spcPct val="80000"/>
              </a:spcBef>
              <a:spcAft>
                <a:spcPct val="0"/>
              </a:spcAft>
              <a:buClr>
                <a:srgbClr val="000000"/>
              </a:buClr>
              <a:buFont typeface="Arial" panose="020B0604020202020204" pitchFamily="34" charset="0"/>
              <a:buChar char="•"/>
            </a:pPr>
            <a:endParaRPr lang="en-US" sz="1400" kern="0" dirty="0">
              <a:solidFill>
                <a:srgbClr val="000000"/>
              </a:solidFill>
              <a:latin typeface="Nexa Light" panose="02000000000000000000" pitchFamily="2" charset="0"/>
              <a:cs typeface="Times New Roman" pitchFamily="18" charset="0"/>
            </a:endParaRPr>
          </a:p>
          <a:p>
            <a:pPr marL="287338" indent="-285750" fontAlgn="base">
              <a:lnSpc>
                <a:spcPct val="106000"/>
              </a:lnSpc>
              <a:spcBef>
                <a:spcPct val="80000"/>
              </a:spcBef>
              <a:spcAft>
                <a:spcPct val="0"/>
              </a:spcAft>
              <a:buClr>
                <a:srgbClr val="000000"/>
              </a:buClr>
              <a:buFont typeface="Arial" panose="020B0604020202020204" pitchFamily="34" charset="0"/>
              <a:buChar char="•"/>
            </a:pPr>
            <a:r>
              <a:rPr lang="en-US" sz="1400" kern="0" dirty="0">
                <a:solidFill>
                  <a:srgbClr val="000000"/>
                </a:solidFill>
                <a:latin typeface="Nexa Light" panose="02000000000000000000" pitchFamily="2" charset="0"/>
                <a:cs typeface="Times New Roman" pitchFamily="18" charset="0"/>
              </a:rPr>
              <a:t>Doing work that connects to something bigger than you creates a sense of purpose</a:t>
            </a:r>
          </a:p>
          <a:p>
            <a:pPr marL="287338" indent="-285750" fontAlgn="base">
              <a:lnSpc>
                <a:spcPct val="106000"/>
              </a:lnSpc>
              <a:spcBef>
                <a:spcPct val="80000"/>
              </a:spcBef>
              <a:spcAft>
                <a:spcPct val="0"/>
              </a:spcAft>
              <a:buClr>
                <a:srgbClr val="000000"/>
              </a:buClr>
              <a:buFont typeface="Arial" panose="020B0604020202020204" pitchFamily="34" charset="0"/>
              <a:buChar char="•"/>
            </a:pPr>
            <a:endParaRPr lang="en-US" sz="1400" kern="0" dirty="0">
              <a:solidFill>
                <a:srgbClr val="000000"/>
              </a:solidFill>
              <a:latin typeface="Nexa Light" panose="02000000000000000000" pitchFamily="2" charset="0"/>
              <a:cs typeface="Times New Roman" pitchFamily="18" charset="0"/>
            </a:endParaRPr>
          </a:p>
          <a:p>
            <a:pPr marL="287338" indent="-285750" fontAlgn="base">
              <a:lnSpc>
                <a:spcPct val="106000"/>
              </a:lnSpc>
              <a:spcBef>
                <a:spcPct val="80000"/>
              </a:spcBef>
              <a:spcAft>
                <a:spcPct val="0"/>
              </a:spcAft>
              <a:buClr>
                <a:srgbClr val="000000"/>
              </a:buClr>
              <a:buFont typeface="Arial" panose="020B0604020202020204" pitchFamily="34" charset="0"/>
              <a:buChar char="•"/>
            </a:pPr>
            <a:r>
              <a:rPr lang="en-US" sz="1400" kern="0" dirty="0">
                <a:solidFill>
                  <a:srgbClr val="000000"/>
                </a:solidFill>
                <a:latin typeface="Nexa Light" panose="02000000000000000000" pitchFamily="2" charset="0"/>
                <a:cs typeface="Times New Roman" pitchFamily="18" charset="0"/>
              </a:rPr>
              <a:t>Research on Purpose-Fit shows higher employee satisfaction</a:t>
            </a:r>
          </a:p>
          <a:p>
            <a:pPr marL="287338" indent="-285750" fontAlgn="base">
              <a:lnSpc>
                <a:spcPct val="106000"/>
              </a:lnSpc>
              <a:spcBef>
                <a:spcPct val="80000"/>
              </a:spcBef>
              <a:spcAft>
                <a:spcPct val="0"/>
              </a:spcAft>
              <a:buClr>
                <a:srgbClr val="000000"/>
              </a:buClr>
              <a:buFont typeface="Arial" panose="020B0604020202020204" pitchFamily="34" charset="0"/>
              <a:buChar char="•"/>
            </a:pPr>
            <a:endParaRPr lang="en-US" sz="1400" kern="0" dirty="0">
              <a:solidFill>
                <a:srgbClr val="000000"/>
              </a:solidFill>
              <a:latin typeface="Nexa Light" panose="02000000000000000000" pitchFamily="2" charset="0"/>
              <a:cs typeface="Times New Roman" pitchFamily="18" charset="0"/>
            </a:endParaRPr>
          </a:p>
          <a:p>
            <a:pPr marL="287338" indent="-285750" fontAlgn="base">
              <a:lnSpc>
                <a:spcPct val="106000"/>
              </a:lnSpc>
              <a:spcBef>
                <a:spcPct val="80000"/>
              </a:spcBef>
              <a:spcAft>
                <a:spcPct val="0"/>
              </a:spcAft>
              <a:buClr>
                <a:srgbClr val="000000"/>
              </a:buClr>
              <a:buFont typeface="Arial" panose="020B0604020202020204" pitchFamily="34" charset="0"/>
              <a:buChar char="•"/>
            </a:pPr>
            <a:endParaRPr lang="en-US" sz="1400" kern="0" dirty="0">
              <a:solidFill>
                <a:srgbClr val="000000"/>
              </a:solidFill>
              <a:latin typeface="Nexa Light" panose="02000000000000000000" pitchFamily="2" charset="0"/>
              <a:cs typeface="Times New Roman" pitchFamily="18" charset="0"/>
            </a:endParaRPr>
          </a:p>
        </p:txBody>
      </p:sp>
      <p:sp>
        <p:nvSpPr>
          <p:cNvPr id="6" name="TextBox 5">
            <a:extLst>
              <a:ext uri="{FF2B5EF4-FFF2-40B4-BE49-F238E27FC236}">
                <a16:creationId xmlns:a16="http://schemas.microsoft.com/office/drawing/2014/main" id="{098183FF-3591-9840-B795-2FB47A3B8130}"/>
              </a:ext>
            </a:extLst>
          </p:cNvPr>
          <p:cNvSpPr txBox="1"/>
          <p:nvPr/>
        </p:nvSpPr>
        <p:spPr>
          <a:xfrm>
            <a:off x="1828800" y="4739771"/>
            <a:ext cx="5791200" cy="1262653"/>
          </a:xfrm>
          <a:prstGeom prst="rect">
            <a:avLst/>
          </a:prstGeom>
          <a:ln>
            <a:noFill/>
          </a:ln>
        </p:spPr>
        <p:txBody>
          <a:bodyPr wrap="square" rtlCol="0">
            <a:spAutoFit/>
          </a:bodyPr>
          <a:lstStyle/>
          <a:p>
            <a:pPr marL="1588" fontAlgn="base">
              <a:lnSpc>
                <a:spcPct val="106000"/>
              </a:lnSpc>
              <a:spcBef>
                <a:spcPct val="80000"/>
              </a:spcBef>
              <a:spcAft>
                <a:spcPct val="0"/>
              </a:spcAft>
              <a:buClr>
                <a:srgbClr val="000000"/>
              </a:buClr>
            </a:pPr>
            <a:r>
              <a:rPr lang="en-US" b="1" dirty="0">
                <a:solidFill>
                  <a:srgbClr val="000000"/>
                </a:solidFill>
                <a:latin typeface="Nexa Bold" panose="02000000000000000000" pitchFamily="2" charset="0"/>
                <a:cs typeface="Arial" charset="0"/>
              </a:rPr>
              <a:t>Note: having requisite knowledge, skills and abilities (KSAs) is still important when finding the right career opportunities. It’s just not as important as feeling authentic.</a:t>
            </a:r>
          </a:p>
        </p:txBody>
      </p:sp>
    </p:spTree>
    <p:extLst>
      <p:ext uri="{BB962C8B-B14F-4D97-AF65-F5344CB8AC3E}">
        <p14:creationId xmlns:p14="http://schemas.microsoft.com/office/powerpoint/2010/main" val="5515312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9"/>
          <p:cNvSpPr txBox="1">
            <a:spLocks/>
          </p:cNvSpPr>
          <p:nvPr/>
        </p:nvSpPr>
        <p:spPr bwMode="gray">
          <a:xfrm>
            <a:off x="397669" y="2649684"/>
            <a:ext cx="8348662" cy="1036630"/>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marL="0" marR="0" lvl="0" indent="0" algn="ctr" defTabSz="914400" rtl="0" eaLnBrk="1" fontAlgn="base" latinLnBrk="0" hangingPunct="1">
              <a:lnSpc>
                <a:spcPct val="106000"/>
              </a:lnSpc>
              <a:spcBef>
                <a:spcPct val="0"/>
              </a:spcBef>
              <a:spcAft>
                <a:spcPct val="0"/>
              </a:spcAft>
              <a:buClrTx/>
              <a:buSzTx/>
              <a:buFontTx/>
              <a:buNone/>
              <a:tabLst/>
              <a:defRPr/>
            </a:pPr>
            <a:r>
              <a:rPr kumimoji="0" lang="en-US" sz="3200" b="1" u="none" strike="noStrike" kern="0" cap="none" spc="0" normalizeH="0" baseline="0" noProof="0" dirty="0">
                <a:ln>
                  <a:noFill/>
                </a:ln>
                <a:solidFill>
                  <a:schemeClr val="tx1"/>
                </a:solidFill>
                <a:effectLst/>
                <a:uLnTx/>
                <a:uFillTx/>
                <a:latin typeface="Nexa Bold" panose="02000000000000000000" pitchFamily="2" charset="0"/>
                <a:ea typeface="+mj-ea"/>
                <a:cs typeface="+mj-cs"/>
              </a:rPr>
              <a:t>Here are a few tips and suggestions for navigating your career authentically</a:t>
            </a:r>
          </a:p>
        </p:txBody>
      </p:sp>
    </p:spTree>
    <p:extLst>
      <p:ext uri="{BB962C8B-B14F-4D97-AF65-F5344CB8AC3E}">
        <p14:creationId xmlns:p14="http://schemas.microsoft.com/office/powerpoint/2010/main" val="187039090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32011D-60D2-BC40-845D-2C75177693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9">
            <a:extLst>
              <a:ext uri="{FF2B5EF4-FFF2-40B4-BE49-F238E27FC236}">
                <a16:creationId xmlns:a16="http://schemas.microsoft.com/office/drawing/2014/main" id="{2C0A378B-6C74-764C-AF86-8A1577BF19EC}"/>
              </a:ext>
            </a:extLst>
          </p:cNvPr>
          <p:cNvSpPr txBox="1">
            <a:spLocks/>
          </p:cNvSpPr>
          <p:nvPr/>
        </p:nvSpPr>
        <p:spPr bwMode="gray">
          <a:xfrm>
            <a:off x="401638" y="387110"/>
            <a:ext cx="8348662" cy="38600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marL="0" marR="0" lvl="0" indent="0" algn="l" defTabSz="914400" rtl="0" eaLnBrk="1" fontAlgn="base" latinLnBrk="0" hangingPunct="1">
              <a:lnSpc>
                <a:spcPct val="106000"/>
              </a:lnSpc>
              <a:spcBef>
                <a:spcPct val="0"/>
              </a:spcBef>
              <a:spcAft>
                <a:spcPct val="0"/>
              </a:spcAft>
              <a:buClrTx/>
              <a:buSzTx/>
              <a:buFontTx/>
              <a:buNone/>
              <a:tabLst/>
              <a:defRPr/>
            </a:pPr>
            <a:r>
              <a:rPr kumimoji="0" lang="en-US" sz="2400" b="1" u="none" strike="noStrike" kern="0" cap="none" spc="0" normalizeH="0" baseline="0" noProof="0" dirty="0">
                <a:ln>
                  <a:noFill/>
                </a:ln>
                <a:solidFill>
                  <a:schemeClr val="tx1"/>
                </a:solidFill>
                <a:effectLst/>
                <a:uLnTx/>
                <a:uFillTx/>
                <a:latin typeface="Nexa Bold" panose="02000000000000000000" pitchFamily="2" charset="0"/>
                <a:ea typeface="+mj-ea"/>
                <a:cs typeface="+mj-cs"/>
              </a:rPr>
              <a:t>1. Take inventory of what does and doesn’t </a:t>
            </a:r>
            <a:r>
              <a:rPr lang="en-US" sz="2400" b="1" kern="0" dirty="0">
                <a:latin typeface="Nexa Bold" panose="02000000000000000000" pitchFamily="2" charset="0"/>
                <a:ea typeface="+mj-ea"/>
                <a:cs typeface="+mj-cs"/>
              </a:rPr>
              <a:t>f</a:t>
            </a:r>
            <a:r>
              <a:rPr kumimoji="0" lang="en-US" sz="2400" b="1" u="none" strike="noStrike" kern="0" cap="none" spc="0" normalizeH="0" baseline="0" noProof="0" dirty="0">
                <a:ln>
                  <a:noFill/>
                </a:ln>
                <a:solidFill>
                  <a:schemeClr val="tx1"/>
                </a:solidFill>
                <a:effectLst/>
                <a:uLnTx/>
                <a:uFillTx/>
                <a:latin typeface="Nexa Bold" panose="02000000000000000000" pitchFamily="2" charset="0"/>
                <a:ea typeface="+mj-ea"/>
                <a:cs typeface="+mj-cs"/>
              </a:rPr>
              <a:t>eel good</a:t>
            </a:r>
          </a:p>
        </p:txBody>
      </p:sp>
    </p:spTree>
    <p:extLst>
      <p:ext uri="{BB962C8B-B14F-4D97-AF65-F5344CB8AC3E}">
        <p14:creationId xmlns:p14="http://schemas.microsoft.com/office/powerpoint/2010/main" val="76423954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unset, orange&#10;&#10;Description automatically generated">
            <a:extLst>
              <a:ext uri="{FF2B5EF4-FFF2-40B4-BE49-F238E27FC236}">
                <a16:creationId xmlns:a16="http://schemas.microsoft.com/office/drawing/2014/main" id="{C0A1FCFA-A857-904F-87BD-0E826C6789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 y="9939"/>
            <a:ext cx="9144000" cy="6848061"/>
          </a:xfrm>
          <a:prstGeom prst="rect">
            <a:avLst/>
          </a:prstGeom>
        </p:spPr>
      </p:pic>
      <p:sp>
        <p:nvSpPr>
          <p:cNvPr id="6" name="Title 19">
            <a:extLst>
              <a:ext uri="{FF2B5EF4-FFF2-40B4-BE49-F238E27FC236}">
                <a16:creationId xmlns:a16="http://schemas.microsoft.com/office/drawing/2014/main" id="{D613261F-B31C-854F-BA94-42EA030591AE}"/>
              </a:ext>
            </a:extLst>
          </p:cNvPr>
          <p:cNvSpPr txBox="1">
            <a:spLocks/>
          </p:cNvSpPr>
          <p:nvPr/>
        </p:nvSpPr>
        <p:spPr bwMode="gray">
          <a:xfrm>
            <a:off x="1219200" y="533400"/>
            <a:ext cx="7086600" cy="116615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marL="0" marR="0" lvl="0" indent="0" algn="ctr" defTabSz="914400" rtl="0" eaLnBrk="1" fontAlgn="base" latinLnBrk="0" hangingPunct="1">
              <a:lnSpc>
                <a:spcPct val="106000"/>
              </a:lnSpc>
              <a:spcBef>
                <a:spcPct val="0"/>
              </a:spcBef>
              <a:spcAft>
                <a:spcPct val="0"/>
              </a:spcAft>
              <a:buClrTx/>
              <a:buSzTx/>
              <a:buFontTx/>
              <a:buNone/>
              <a:tabLst/>
              <a:defRPr/>
            </a:pPr>
            <a:r>
              <a:rPr lang="en-US" sz="3600" b="1" kern="0" dirty="0">
                <a:latin typeface="Nexa Bold" panose="02000000000000000000" pitchFamily="2" charset="0"/>
                <a:ea typeface="+mj-ea"/>
                <a:cs typeface="+mj-cs"/>
              </a:rPr>
              <a:t>2. Pursue what makes your heart sing!</a:t>
            </a:r>
            <a:endParaRPr kumimoji="0" lang="en-US" sz="3600" b="1" u="none" strike="noStrike" kern="0" cap="none" spc="0" normalizeH="0" baseline="0" noProof="0" dirty="0">
              <a:ln>
                <a:noFill/>
              </a:ln>
              <a:effectLst/>
              <a:uLnTx/>
              <a:uFillTx/>
              <a:latin typeface="Nexa Bold" panose="02000000000000000000" pitchFamily="2" charset="0"/>
              <a:ea typeface="+mj-ea"/>
              <a:cs typeface="+mj-cs"/>
            </a:endParaRPr>
          </a:p>
        </p:txBody>
      </p:sp>
    </p:spTree>
    <p:extLst>
      <p:ext uri="{BB962C8B-B14F-4D97-AF65-F5344CB8AC3E}">
        <p14:creationId xmlns:p14="http://schemas.microsoft.com/office/powerpoint/2010/main" val="171496102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square&#10;&#10;Description automatically generated">
            <a:extLst>
              <a:ext uri="{FF2B5EF4-FFF2-40B4-BE49-F238E27FC236}">
                <a16:creationId xmlns:a16="http://schemas.microsoft.com/office/drawing/2014/main" id="{05CC7D26-973E-C248-87F2-7AA7CB614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0"/>
            <a:ext cx="9296400" cy="6858000"/>
          </a:xfrm>
          <a:prstGeom prst="rect">
            <a:avLst/>
          </a:prstGeom>
        </p:spPr>
      </p:pic>
      <p:sp>
        <p:nvSpPr>
          <p:cNvPr id="6" name="Title 19">
            <a:extLst>
              <a:ext uri="{FF2B5EF4-FFF2-40B4-BE49-F238E27FC236}">
                <a16:creationId xmlns:a16="http://schemas.microsoft.com/office/drawing/2014/main" id="{2F949573-99EA-1449-9FC9-F1D11F0B3041}"/>
              </a:ext>
            </a:extLst>
          </p:cNvPr>
          <p:cNvSpPr txBox="1">
            <a:spLocks/>
          </p:cNvSpPr>
          <p:nvPr/>
        </p:nvSpPr>
        <p:spPr bwMode="gray">
          <a:xfrm>
            <a:off x="2667000" y="2403768"/>
            <a:ext cx="3733800" cy="1558632"/>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marL="0" marR="0" lvl="0" indent="0" algn="ctr" defTabSz="914400" rtl="0" eaLnBrk="1" fontAlgn="base" latinLnBrk="0" hangingPunct="1">
              <a:lnSpc>
                <a:spcPct val="106000"/>
              </a:lnSpc>
              <a:spcBef>
                <a:spcPct val="0"/>
              </a:spcBef>
              <a:spcAft>
                <a:spcPct val="0"/>
              </a:spcAft>
              <a:buClrTx/>
              <a:buSzTx/>
              <a:buFontTx/>
              <a:buNone/>
              <a:tabLst/>
              <a:defRPr/>
            </a:pPr>
            <a:r>
              <a:rPr lang="en-US" sz="3200" b="1" kern="0" dirty="0">
                <a:latin typeface="Nexa Bold" panose="02000000000000000000" pitchFamily="2" charset="0"/>
                <a:ea typeface="+mj-ea"/>
                <a:cs typeface="+mj-cs"/>
              </a:rPr>
              <a:t>3</a:t>
            </a:r>
            <a:r>
              <a:rPr kumimoji="0" lang="en-US" sz="3200" b="1" u="none" strike="noStrike" kern="0" cap="none" spc="0" normalizeH="0" baseline="0" noProof="0" dirty="0">
                <a:ln>
                  <a:noFill/>
                </a:ln>
                <a:solidFill>
                  <a:schemeClr val="tx1"/>
                </a:solidFill>
                <a:effectLst/>
                <a:uLnTx/>
                <a:uFillTx/>
                <a:latin typeface="Nexa Bold" panose="02000000000000000000" pitchFamily="2" charset="0"/>
                <a:ea typeface="+mj-ea"/>
                <a:cs typeface="+mj-cs"/>
              </a:rPr>
              <a:t>. Understand the picture may not always be </a:t>
            </a:r>
            <a:r>
              <a:rPr kumimoji="0" lang="en-US" sz="3200" b="1" u="none" strike="noStrike" kern="0" cap="none" spc="0" normalizeH="0" baseline="0" noProof="0" dirty="0">
                <a:ln>
                  <a:noFill/>
                </a:ln>
                <a:solidFill>
                  <a:srgbClr val="002060"/>
                </a:solidFill>
                <a:effectLst/>
                <a:uLnTx/>
                <a:uFillTx/>
                <a:latin typeface="Nexa Bold" panose="02000000000000000000" pitchFamily="2" charset="0"/>
                <a:ea typeface="+mj-ea"/>
                <a:cs typeface="+mj-cs"/>
              </a:rPr>
              <a:t>C</a:t>
            </a:r>
            <a:r>
              <a:rPr kumimoji="0" lang="en-US" sz="3200" b="1" u="none" strike="noStrike" kern="0" cap="none" spc="0" normalizeH="0" baseline="0" noProof="0" dirty="0">
                <a:ln>
                  <a:noFill/>
                </a:ln>
                <a:solidFill>
                  <a:srgbClr val="FF0000"/>
                </a:solidFill>
                <a:effectLst/>
                <a:uLnTx/>
                <a:uFillTx/>
                <a:latin typeface="Nexa Bold" panose="02000000000000000000" pitchFamily="2" charset="0"/>
                <a:ea typeface="+mj-ea"/>
                <a:cs typeface="+mj-cs"/>
              </a:rPr>
              <a:t>L</a:t>
            </a:r>
            <a:r>
              <a:rPr kumimoji="0" lang="en-US" sz="3200" b="1" u="none" strike="noStrike" kern="0" cap="none" spc="0" normalizeH="0" baseline="0" noProof="0" dirty="0">
                <a:ln>
                  <a:noFill/>
                </a:ln>
                <a:solidFill>
                  <a:srgbClr val="FFFF00"/>
                </a:solidFill>
                <a:effectLst/>
                <a:uLnTx/>
                <a:uFillTx/>
                <a:latin typeface="Nexa Bold" panose="02000000000000000000" pitchFamily="2" charset="0"/>
                <a:ea typeface="+mj-ea"/>
                <a:cs typeface="+mj-cs"/>
              </a:rPr>
              <a:t>E</a:t>
            </a:r>
            <a:r>
              <a:rPr kumimoji="0" lang="en-US" sz="3200" b="1" u="none" strike="noStrike" kern="0" cap="none" spc="0" normalizeH="0" baseline="0" noProof="0" dirty="0">
                <a:ln>
                  <a:noFill/>
                </a:ln>
                <a:solidFill>
                  <a:schemeClr val="bg1"/>
                </a:solidFill>
                <a:effectLst/>
                <a:highlight>
                  <a:srgbClr val="FFFF00"/>
                </a:highlight>
                <a:uLnTx/>
                <a:uFillTx/>
                <a:latin typeface="Nexa Bold" panose="02000000000000000000" pitchFamily="2" charset="0"/>
                <a:ea typeface="+mj-ea"/>
                <a:cs typeface="+mj-cs"/>
              </a:rPr>
              <a:t>A</a:t>
            </a:r>
            <a:r>
              <a:rPr kumimoji="0" lang="en-US" sz="3200" b="1" u="none" strike="noStrike" kern="0" cap="none" spc="0" normalizeH="0" baseline="0" noProof="0" dirty="0">
                <a:ln>
                  <a:noFill/>
                </a:ln>
                <a:solidFill>
                  <a:srgbClr val="FFC000"/>
                </a:solidFill>
                <a:effectLst/>
                <a:uLnTx/>
                <a:uFillTx/>
                <a:latin typeface="Nexa Bold" panose="02000000000000000000" pitchFamily="2" charset="0"/>
                <a:ea typeface="+mj-ea"/>
                <a:cs typeface="+mj-cs"/>
              </a:rPr>
              <a:t>R</a:t>
            </a:r>
          </a:p>
        </p:txBody>
      </p:sp>
    </p:spTree>
    <p:extLst>
      <p:ext uri="{BB962C8B-B14F-4D97-AF65-F5344CB8AC3E}">
        <p14:creationId xmlns:p14="http://schemas.microsoft.com/office/powerpoint/2010/main" val="28519367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om with white doors&#10;&#10;Description automatically generated with low confidence">
            <a:extLst>
              <a:ext uri="{FF2B5EF4-FFF2-40B4-BE49-F238E27FC236}">
                <a16:creationId xmlns:a16="http://schemas.microsoft.com/office/drawing/2014/main" id="{95056705-F62B-9149-A1F7-879DCFF0D4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9">
            <a:extLst>
              <a:ext uri="{FF2B5EF4-FFF2-40B4-BE49-F238E27FC236}">
                <a16:creationId xmlns:a16="http://schemas.microsoft.com/office/drawing/2014/main" id="{D613261F-B31C-854F-BA94-42EA030591AE}"/>
              </a:ext>
            </a:extLst>
          </p:cNvPr>
          <p:cNvSpPr txBox="1">
            <a:spLocks/>
          </p:cNvSpPr>
          <p:nvPr/>
        </p:nvSpPr>
        <p:spPr bwMode="gray">
          <a:xfrm>
            <a:off x="397669" y="4101139"/>
            <a:ext cx="8348662" cy="1036630"/>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marL="0" marR="0" lvl="0" indent="0" algn="ctr" defTabSz="914400" rtl="0" eaLnBrk="1" fontAlgn="base" latinLnBrk="0" hangingPunct="1">
              <a:lnSpc>
                <a:spcPct val="106000"/>
              </a:lnSpc>
              <a:spcBef>
                <a:spcPct val="0"/>
              </a:spcBef>
              <a:spcAft>
                <a:spcPct val="0"/>
              </a:spcAft>
              <a:buClrTx/>
              <a:buSzTx/>
              <a:buFontTx/>
              <a:buNone/>
              <a:tabLst/>
              <a:defRPr/>
            </a:pPr>
            <a:r>
              <a:rPr lang="en-US" sz="3200" b="1" kern="0" dirty="0">
                <a:solidFill>
                  <a:schemeClr val="bg1"/>
                </a:solidFill>
                <a:latin typeface="Nexa Bold" panose="02000000000000000000" pitchFamily="2" charset="0"/>
                <a:ea typeface="+mj-ea"/>
                <a:cs typeface="+mj-cs"/>
              </a:rPr>
              <a:t>4. Don’t walk….RUN through doors that open easily!</a:t>
            </a:r>
            <a:endParaRPr kumimoji="0" lang="en-US" sz="3200" b="1" u="none" strike="noStrike" kern="0" cap="none" spc="0" normalizeH="0" baseline="0" noProof="0" dirty="0">
              <a:ln>
                <a:noFill/>
              </a:ln>
              <a:solidFill>
                <a:schemeClr val="bg1"/>
              </a:solidFill>
              <a:effectLst/>
              <a:uLnTx/>
              <a:uFillTx/>
              <a:latin typeface="Nexa Bold" panose="02000000000000000000" pitchFamily="2" charset="0"/>
              <a:ea typeface="+mj-ea"/>
              <a:cs typeface="+mj-cs"/>
            </a:endParaRPr>
          </a:p>
        </p:txBody>
      </p:sp>
    </p:spTree>
    <p:extLst>
      <p:ext uri="{BB962C8B-B14F-4D97-AF65-F5344CB8AC3E}">
        <p14:creationId xmlns:p14="http://schemas.microsoft.com/office/powerpoint/2010/main" val="138162146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building, sign&#10;&#10;Description automatically generated">
            <a:extLst>
              <a:ext uri="{FF2B5EF4-FFF2-40B4-BE49-F238E27FC236}">
                <a16:creationId xmlns:a16="http://schemas.microsoft.com/office/drawing/2014/main" id="{27E124F4-09D8-3242-AE18-FDB98115C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itle 19">
            <a:extLst>
              <a:ext uri="{FF2B5EF4-FFF2-40B4-BE49-F238E27FC236}">
                <a16:creationId xmlns:a16="http://schemas.microsoft.com/office/drawing/2014/main" id="{4BF04C09-278C-7A47-B35D-46DC4BF18798}"/>
              </a:ext>
            </a:extLst>
          </p:cNvPr>
          <p:cNvSpPr txBox="1">
            <a:spLocks/>
          </p:cNvSpPr>
          <p:nvPr/>
        </p:nvSpPr>
        <p:spPr bwMode="gray">
          <a:xfrm>
            <a:off x="1219200" y="1120612"/>
            <a:ext cx="7086600" cy="578941"/>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marL="0" marR="0" lvl="0" indent="0" algn="ctr" defTabSz="914400" rtl="0" eaLnBrk="1" fontAlgn="base" latinLnBrk="0" hangingPunct="1">
              <a:lnSpc>
                <a:spcPct val="106000"/>
              </a:lnSpc>
              <a:spcBef>
                <a:spcPct val="0"/>
              </a:spcBef>
              <a:spcAft>
                <a:spcPct val="0"/>
              </a:spcAft>
              <a:buClrTx/>
              <a:buSzTx/>
              <a:buFontTx/>
              <a:buNone/>
              <a:tabLst/>
              <a:defRPr/>
            </a:pPr>
            <a:r>
              <a:rPr lang="en-US" sz="3600" b="1" kern="0" dirty="0">
                <a:solidFill>
                  <a:schemeClr val="bg1"/>
                </a:solidFill>
                <a:latin typeface="Nexa Bold" panose="02000000000000000000" pitchFamily="2" charset="0"/>
                <a:ea typeface="+mj-ea"/>
                <a:cs typeface="+mj-cs"/>
              </a:rPr>
              <a:t>5. Be comfortable with…</a:t>
            </a:r>
            <a:endParaRPr kumimoji="0" lang="en-US" sz="3600" b="1" u="none" strike="noStrike" kern="0" cap="none" spc="0" normalizeH="0" baseline="0" noProof="0" dirty="0">
              <a:ln>
                <a:noFill/>
              </a:ln>
              <a:solidFill>
                <a:schemeClr val="bg1"/>
              </a:solidFill>
              <a:effectLst/>
              <a:uLnTx/>
              <a:uFillTx/>
              <a:latin typeface="Nexa Bold" panose="02000000000000000000" pitchFamily="2" charset="0"/>
              <a:ea typeface="+mj-ea"/>
              <a:cs typeface="+mj-cs"/>
            </a:endParaRPr>
          </a:p>
        </p:txBody>
      </p:sp>
    </p:spTree>
    <p:extLst>
      <p:ext uri="{BB962C8B-B14F-4D97-AF65-F5344CB8AC3E}">
        <p14:creationId xmlns:p14="http://schemas.microsoft.com/office/powerpoint/2010/main" val="146271867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9"/>
          <p:cNvSpPr txBox="1">
            <a:spLocks/>
          </p:cNvSpPr>
          <p:nvPr/>
        </p:nvSpPr>
        <p:spPr bwMode="gray">
          <a:xfrm>
            <a:off x="401638" y="512144"/>
            <a:ext cx="8348662" cy="260969"/>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marL="0" marR="0" lvl="0" indent="0" algn="l" defTabSz="914400" rtl="0" eaLnBrk="1" fontAlgn="base" latinLnBrk="0" hangingPunct="1">
              <a:lnSpc>
                <a:spcPct val="106000"/>
              </a:lnSpc>
              <a:spcBef>
                <a:spcPct val="0"/>
              </a:spcBef>
              <a:spcAft>
                <a:spcPct val="0"/>
              </a:spcAft>
              <a:buClrTx/>
              <a:buSzTx/>
              <a:buFontTx/>
              <a:buNone/>
              <a:tabLst/>
              <a:defRPr/>
            </a:pPr>
            <a:r>
              <a:rPr kumimoji="0" lang="en-US" sz="1600" b="1" u="none" strike="noStrike" kern="0" cap="none" spc="0" normalizeH="0" baseline="0" noProof="0" dirty="0">
                <a:ln>
                  <a:noFill/>
                </a:ln>
                <a:solidFill>
                  <a:schemeClr val="tx1"/>
                </a:solidFill>
                <a:effectLst/>
                <a:uLnTx/>
                <a:uFillTx/>
                <a:latin typeface="Nexa Bold" panose="02000000000000000000" pitchFamily="2" charset="0"/>
                <a:ea typeface="+mj-ea"/>
                <a:cs typeface="+mj-cs"/>
              </a:rPr>
              <a:t>We are living in unprecedented times of change…</a:t>
            </a:r>
          </a:p>
        </p:txBody>
      </p:sp>
      <p:sp>
        <p:nvSpPr>
          <p:cNvPr id="28" name="TextBox 27">
            <a:extLst>
              <a:ext uri="{FF2B5EF4-FFF2-40B4-BE49-F238E27FC236}">
                <a16:creationId xmlns:a16="http://schemas.microsoft.com/office/drawing/2014/main" id="{608C148F-A4A6-C648-B157-F5AA240BE587}"/>
              </a:ext>
            </a:extLst>
          </p:cNvPr>
          <p:cNvSpPr txBox="1"/>
          <p:nvPr/>
        </p:nvSpPr>
        <p:spPr>
          <a:xfrm>
            <a:off x="397669" y="959861"/>
            <a:ext cx="8348662" cy="5452262"/>
          </a:xfrm>
          <a:prstGeom prst="rect">
            <a:avLst/>
          </a:prstGeom>
        </p:spPr>
        <p:txBody>
          <a:bodyPr wrap="square" rtlCol="0" anchor="t">
            <a:spAutoFit/>
          </a:bodyPr>
          <a:lstStyle/>
          <a:p>
            <a:pPr marL="287338" indent="-285750" fontAlgn="base">
              <a:lnSpc>
                <a:spcPct val="106000"/>
              </a:lnSpc>
              <a:spcBef>
                <a:spcPct val="80000"/>
              </a:spcBef>
              <a:spcAft>
                <a:spcPct val="0"/>
              </a:spcAft>
              <a:buClr>
                <a:srgbClr val="000000"/>
              </a:buClr>
              <a:buFont typeface="Arial" panose="020B0604020202020204" pitchFamily="34" charset="0"/>
              <a:buChar char="•"/>
            </a:pPr>
            <a:r>
              <a:rPr lang="en-US" sz="1400" kern="0" dirty="0">
                <a:solidFill>
                  <a:srgbClr val="000000"/>
                </a:solidFill>
                <a:latin typeface="Nexa Light" panose="02000000000000000000" pitchFamily="2" charset="0"/>
                <a:cs typeface="Times New Roman" pitchFamily="18" charset="0"/>
              </a:rPr>
              <a:t>Global COVID-19 pandemic</a:t>
            </a:r>
          </a:p>
          <a:p>
            <a:pPr marL="287338" indent="-285750" fontAlgn="base">
              <a:lnSpc>
                <a:spcPct val="106000"/>
              </a:lnSpc>
              <a:spcBef>
                <a:spcPct val="80000"/>
              </a:spcBef>
              <a:spcAft>
                <a:spcPct val="0"/>
              </a:spcAft>
              <a:buClr>
                <a:srgbClr val="000000"/>
              </a:buClr>
              <a:buFont typeface="Arial" panose="020B0604020202020204" pitchFamily="34" charset="0"/>
              <a:buChar char="•"/>
            </a:pPr>
            <a:endParaRPr lang="en-US" sz="1400" kern="0" dirty="0">
              <a:solidFill>
                <a:srgbClr val="000000"/>
              </a:solidFill>
              <a:latin typeface="Nexa Light" panose="02000000000000000000" pitchFamily="2" charset="0"/>
              <a:cs typeface="Times New Roman" pitchFamily="18" charset="0"/>
            </a:endParaRPr>
          </a:p>
          <a:p>
            <a:pPr marL="287338" indent="-285750" fontAlgn="base">
              <a:lnSpc>
                <a:spcPct val="106000"/>
              </a:lnSpc>
              <a:spcBef>
                <a:spcPct val="80000"/>
              </a:spcBef>
              <a:spcAft>
                <a:spcPct val="0"/>
              </a:spcAft>
              <a:buClr>
                <a:srgbClr val="000000"/>
              </a:buClr>
              <a:buFont typeface="Arial" panose="020B0604020202020204" pitchFamily="34" charset="0"/>
              <a:buChar char="•"/>
            </a:pPr>
            <a:r>
              <a:rPr lang="en-US" sz="1400" kern="0" dirty="0">
                <a:solidFill>
                  <a:srgbClr val="000000"/>
                </a:solidFill>
                <a:latin typeface="Nexa Light" panose="02000000000000000000" pitchFamily="2" charset="0"/>
                <a:cs typeface="Times New Roman" pitchFamily="18" charset="0"/>
              </a:rPr>
              <a:t>Remote and hybrid work is becoming the norm</a:t>
            </a:r>
          </a:p>
          <a:p>
            <a:pPr marL="1588" fontAlgn="base">
              <a:lnSpc>
                <a:spcPct val="106000"/>
              </a:lnSpc>
              <a:spcBef>
                <a:spcPct val="80000"/>
              </a:spcBef>
              <a:spcAft>
                <a:spcPct val="0"/>
              </a:spcAft>
              <a:buClr>
                <a:srgbClr val="000000"/>
              </a:buClr>
            </a:pPr>
            <a:endParaRPr lang="en-US" sz="1400" kern="0" dirty="0">
              <a:solidFill>
                <a:srgbClr val="000000"/>
              </a:solidFill>
              <a:latin typeface="Nexa Light" panose="02000000000000000000" pitchFamily="2" charset="0"/>
              <a:cs typeface="Times New Roman" pitchFamily="18" charset="0"/>
            </a:endParaRPr>
          </a:p>
          <a:p>
            <a:pPr marL="287338" indent="-285750" fontAlgn="base">
              <a:lnSpc>
                <a:spcPct val="106000"/>
              </a:lnSpc>
              <a:spcBef>
                <a:spcPct val="80000"/>
              </a:spcBef>
              <a:spcAft>
                <a:spcPct val="0"/>
              </a:spcAft>
              <a:buClr>
                <a:srgbClr val="000000"/>
              </a:buClr>
              <a:buFont typeface="Arial" panose="020B0604020202020204" pitchFamily="34" charset="0"/>
              <a:buChar char="•"/>
            </a:pPr>
            <a:r>
              <a:rPr lang="en-US" sz="1400" kern="0" dirty="0">
                <a:solidFill>
                  <a:srgbClr val="000000"/>
                </a:solidFill>
                <a:latin typeface="Nexa Light" panose="02000000000000000000" pitchFamily="2" charset="0"/>
                <a:cs typeface="Times New Roman" pitchFamily="18" charset="0"/>
              </a:rPr>
              <a:t>The Great Resignation is happening </a:t>
            </a:r>
          </a:p>
          <a:p>
            <a:pPr marL="287338" indent="-285750" fontAlgn="base">
              <a:lnSpc>
                <a:spcPct val="106000"/>
              </a:lnSpc>
              <a:spcBef>
                <a:spcPct val="80000"/>
              </a:spcBef>
              <a:spcAft>
                <a:spcPct val="0"/>
              </a:spcAft>
              <a:buClr>
                <a:srgbClr val="000000"/>
              </a:buClr>
              <a:buFont typeface="Arial" panose="020B0604020202020204" pitchFamily="34" charset="0"/>
              <a:buChar char="•"/>
            </a:pPr>
            <a:endParaRPr lang="en-US" sz="1400" kern="0" dirty="0">
              <a:solidFill>
                <a:srgbClr val="000000"/>
              </a:solidFill>
              <a:latin typeface="Nexa Light" panose="02000000000000000000" pitchFamily="2" charset="0"/>
              <a:cs typeface="Times New Roman" pitchFamily="18" charset="0"/>
            </a:endParaRPr>
          </a:p>
          <a:p>
            <a:pPr marL="287338" indent="-285750" fontAlgn="base">
              <a:lnSpc>
                <a:spcPct val="106000"/>
              </a:lnSpc>
              <a:spcBef>
                <a:spcPct val="80000"/>
              </a:spcBef>
              <a:spcAft>
                <a:spcPct val="0"/>
              </a:spcAft>
              <a:buClr>
                <a:srgbClr val="000000"/>
              </a:buClr>
              <a:buFont typeface="Arial" panose="020B0604020202020204" pitchFamily="34" charset="0"/>
              <a:buChar char="•"/>
            </a:pPr>
            <a:r>
              <a:rPr lang="en-US" sz="1400" kern="0" dirty="0">
                <a:solidFill>
                  <a:srgbClr val="000000"/>
                </a:solidFill>
                <a:latin typeface="Nexa Light" panose="02000000000000000000" pitchFamily="2" charset="0"/>
                <a:cs typeface="Times New Roman" pitchFamily="18" charset="0"/>
              </a:rPr>
              <a:t>Diversity, equity &amp; inclusion are top of mind for corporate leaders</a:t>
            </a:r>
          </a:p>
          <a:p>
            <a:pPr marL="287338" indent="-285750" fontAlgn="base">
              <a:lnSpc>
                <a:spcPct val="106000"/>
              </a:lnSpc>
              <a:spcBef>
                <a:spcPct val="80000"/>
              </a:spcBef>
              <a:spcAft>
                <a:spcPct val="0"/>
              </a:spcAft>
              <a:buClr>
                <a:srgbClr val="000000"/>
              </a:buClr>
              <a:buFont typeface="Arial" panose="020B0604020202020204" pitchFamily="34" charset="0"/>
              <a:buChar char="•"/>
            </a:pPr>
            <a:endParaRPr lang="en-US" sz="1400" kern="0" dirty="0">
              <a:solidFill>
                <a:srgbClr val="000000"/>
              </a:solidFill>
              <a:latin typeface="Nexa Light" panose="02000000000000000000" pitchFamily="2" charset="0"/>
              <a:cs typeface="Times New Roman" pitchFamily="18" charset="0"/>
            </a:endParaRPr>
          </a:p>
          <a:p>
            <a:pPr marL="287338" indent="-285750" fontAlgn="base">
              <a:lnSpc>
                <a:spcPct val="106000"/>
              </a:lnSpc>
              <a:spcBef>
                <a:spcPct val="80000"/>
              </a:spcBef>
              <a:spcAft>
                <a:spcPct val="0"/>
              </a:spcAft>
              <a:buClr>
                <a:srgbClr val="000000"/>
              </a:buClr>
              <a:buFont typeface="Arial" panose="020B0604020202020204" pitchFamily="34" charset="0"/>
              <a:buChar char="•"/>
            </a:pPr>
            <a:r>
              <a:rPr lang="en-US" sz="1400" kern="0" dirty="0">
                <a:solidFill>
                  <a:srgbClr val="000000"/>
                </a:solidFill>
                <a:latin typeface="Nexa Light" panose="02000000000000000000" pitchFamily="2" charset="0"/>
                <a:cs typeface="Times New Roman" pitchFamily="18" charset="0"/>
              </a:rPr>
              <a:t>Equitable compensation is a focus area</a:t>
            </a:r>
          </a:p>
          <a:p>
            <a:pPr marL="1588" fontAlgn="base">
              <a:lnSpc>
                <a:spcPct val="106000"/>
              </a:lnSpc>
              <a:spcBef>
                <a:spcPct val="80000"/>
              </a:spcBef>
              <a:spcAft>
                <a:spcPct val="0"/>
              </a:spcAft>
              <a:buClr>
                <a:srgbClr val="000000"/>
              </a:buClr>
            </a:pPr>
            <a:endParaRPr lang="en-US" sz="1400" kern="0" dirty="0">
              <a:solidFill>
                <a:srgbClr val="000000"/>
              </a:solidFill>
              <a:latin typeface="Nexa Light" panose="02000000000000000000" pitchFamily="2" charset="0"/>
              <a:cs typeface="Times New Roman" pitchFamily="18" charset="0"/>
            </a:endParaRPr>
          </a:p>
          <a:p>
            <a:pPr marL="1588" fontAlgn="base">
              <a:lnSpc>
                <a:spcPct val="106000"/>
              </a:lnSpc>
              <a:spcBef>
                <a:spcPct val="80000"/>
              </a:spcBef>
              <a:spcAft>
                <a:spcPct val="0"/>
              </a:spcAft>
              <a:buClr>
                <a:srgbClr val="000000"/>
              </a:buClr>
            </a:pPr>
            <a:endParaRPr lang="en-US" dirty="0">
              <a:solidFill>
                <a:srgbClr val="000000"/>
              </a:solidFill>
              <a:cs typeface="Arial" charset="0"/>
            </a:endParaRPr>
          </a:p>
          <a:p>
            <a:pPr marL="287338" indent="-285750" fontAlgn="base">
              <a:lnSpc>
                <a:spcPct val="106000"/>
              </a:lnSpc>
              <a:spcBef>
                <a:spcPct val="80000"/>
              </a:spcBef>
              <a:spcAft>
                <a:spcPct val="0"/>
              </a:spcAft>
              <a:buClr>
                <a:srgbClr val="000000"/>
              </a:buClr>
              <a:buFont typeface="Arial" panose="020B0604020202020204" pitchFamily="34" charset="0"/>
              <a:buChar char="•"/>
            </a:pPr>
            <a:endParaRPr lang="en-US" dirty="0">
              <a:solidFill>
                <a:srgbClr val="000000"/>
              </a:solidFill>
              <a:cs typeface="Arial" charset="0"/>
            </a:endParaRPr>
          </a:p>
          <a:p>
            <a:pPr marL="287338" indent="-285750" fontAlgn="base">
              <a:lnSpc>
                <a:spcPct val="106000"/>
              </a:lnSpc>
              <a:spcBef>
                <a:spcPct val="80000"/>
              </a:spcBef>
              <a:spcAft>
                <a:spcPct val="0"/>
              </a:spcAft>
              <a:buClr>
                <a:srgbClr val="000000"/>
              </a:buClr>
              <a:buFont typeface="Arial" panose="020B0604020202020204" pitchFamily="34" charset="0"/>
              <a:buChar char="•"/>
            </a:pPr>
            <a:endParaRPr lang="en-US" dirty="0">
              <a:solidFill>
                <a:srgbClr val="000000"/>
              </a:solidFill>
              <a:cs typeface="Arial" charset="0"/>
            </a:endParaRPr>
          </a:p>
        </p:txBody>
      </p:sp>
      <p:sp>
        <p:nvSpPr>
          <p:cNvPr id="4" name="TextBox 3">
            <a:extLst>
              <a:ext uri="{FF2B5EF4-FFF2-40B4-BE49-F238E27FC236}">
                <a16:creationId xmlns:a16="http://schemas.microsoft.com/office/drawing/2014/main" id="{30813855-63A7-3B4F-B5FC-E9EA70702357}"/>
              </a:ext>
            </a:extLst>
          </p:cNvPr>
          <p:cNvSpPr txBox="1"/>
          <p:nvPr/>
        </p:nvSpPr>
        <p:spPr>
          <a:xfrm>
            <a:off x="1676400" y="5410200"/>
            <a:ext cx="5791200" cy="871585"/>
          </a:xfrm>
          <a:prstGeom prst="rect">
            <a:avLst/>
          </a:prstGeom>
          <a:ln>
            <a:solidFill>
              <a:schemeClr val="accent3"/>
            </a:solidFill>
          </a:ln>
        </p:spPr>
        <p:txBody>
          <a:bodyPr wrap="square" rtlCol="0">
            <a:spAutoFit/>
          </a:bodyPr>
          <a:lstStyle/>
          <a:p>
            <a:pPr marL="1588" fontAlgn="base">
              <a:lnSpc>
                <a:spcPct val="106000"/>
              </a:lnSpc>
              <a:spcBef>
                <a:spcPct val="80000"/>
              </a:spcBef>
              <a:spcAft>
                <a:spcPct val="0"/>
              </a:spcAft>
              <a:buClr>
                <a:srgbClr val="000000"/>
              </a:buClr>
            </a:pPr>
            <a:r>
              <a:rPr lang="en-US" sz="1600" b="1" dirty="0">
                <a:solidFill>
                  <a:srgbClr val="000000"/>
                </a:solidFill>
                <a:latin typeface="Nexa Bold" panose="02000000000000000000" pitchFamily="2" charset="0"/>
                <a:cs typeface="Arial" charset="0"/>
              </a:rPr>
              <a:t>All of these events are impacting large groups of people and will be catalysts for how organizations attract, develop and retain talent</a:t>
            </a:r>
          </a:p>
        </p:txBody>
      </p:sp>
    </p:spTree>
    <p:extLst>
      <p:ext uri="{BB962C8B-B14F-4D97-AF65-F5344CB8AC3E}">
        <p14:creationId xmlns:p14="http://schemas.microsoft.com/office/powerpoint/2010/main" val="95973733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9"/>
          <p:cNvSpPr txBox="1">
            <a:spLocks/>
          </p:cNvSpPr>
          <p:nvPr/>
        </p:nvSpPr>
        <p:spPr bwMode="gray">
          <a:xfrm>
            <a:off x="397669" y="2388683"/>
            <a:ext cx="8348662" cy="2080634"/>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marL="0" marR="0" lvl="0" indent="0" algn="ctr" defTabSz="914400" rtl="0" eaLnBrk="1" fontAlgn="base" latinLnBrk="0" hangingPunct="1">
              <a:lnSpc>
                <a:spcPct val="106000"/>
              </a:lnSpc>
              <a:spcBef>
                <a:spcPct val="0"/>
              </a:spcBef>
              <a:spcAft>
                <a:spcPct val="0"/>
              </a:spcAft>
              <a:buClrTx/>
              <a:buSzTx/>
              <a:buFontTx/>
              <a:buNone/>
              <a:tabLst/>
              <a:defRPr/>
            </a:pPr>
            <a:r>
              <a:rPr kumimoji="0" lang="en-US" sz="3200" b="1" u="none" strike="noStrike" kern="0" cap="none" spc="0" normalizeH="0" baseline="0" noProof="0" dirty="0">
                <a:ln>
                  <a:noFill/>
                </a:ln>
                <a:solidFill>
                  <a:schemeClr val="tx1"/>
                </a:solidFill>
                <a:effectLst/>
                <a:uLnTx/>
                <a:uFillTx/>
                <a:latin typeface="Nexa Bold" panose="02000000000000000000" pitchFamily="2" charset="0"/>
                <a:ea typeface="+mj-ea"/>
                <a:cs typeface="+mj-cs"/>
              </a:rPr>
              <a:t>“Designing your career and designing your life are one in the same. Choosing to treat them as mutually exclusive is choosing a limiting perspective.”</a:t>
            </a:r>
          </a:p>
        </p:txBody>
      </p:sp>
    </p:spTree>
    <p:extLst>
      <p:ext uri="{BB962C8B-B14F-4D97-AF65-F5344CB8AC3E}">
        <p14:creationId xmlns:p14="http://schemas.microsoft.com/office/powerpoint/2010/main" val="298716362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9"/>
          <p:cNvSpPr txBox="1">
            <a:spLocks/>
          </p:cNvSpPr>
          <p:nvPr/>
        </p:nvSpPr>
        <p:spPr bwMode="gray">
          <a:xfrm>
            <a:off x="397669" y="3171686"/>
            <a:ext cx="8348662" cy="51462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marL="0" marR="0" lvl="0" indent="0" algn="ctr" defTabSz="914400" rtl="0" eaLnBrk="1" fontAlgn="base" latinLnBrk="0" hangingPunct="1">
              <a:lnSpc>
                <a:spcPct val="106000"/>
              </a:lnSpc>
              <a:spcBef>
                <a:spcPct val="0"/>
              </a:spcBef>
              <a:spcAft>
                <a:spcPct val="0"/>
              </a:spcAft>
              <a:buClrTx/>
              <a:buSzTx/>
              <a:buFontTx/>
              <a:buNone/>
              <a:tabLst/>
              <a:defRPr/>
            </a:pPr>
            <a:r>
              <a:rPr kumimoji="0" lang="en-US" sz="3200" b="1" u="none" strike="noStrike" kern="0" cap="none" spc="0" normalizeH="0" baseline="0" noProof="0" dirty="0">
                <a:ln>
                  <a:noFill/>
                </a:ln>
                <a:solidFill>
                  <a:schemeClr val="tx1"/>
                </a:solidFill>
                <a:effectLst/>
                <a:uLnTx/>
                <a:uFillTx/>
                <a:latin typeface="Nexa Bold" panose="02000000000000000000" pitchFamily="2" charset="0"/>
                <a:ea typeface="+mj-ea"/>
                <a:cs typeface="+mj-cs"/>
              </a:rPr>
              <a:t>Q &amp; A</a:t>
            </a:r>
          </a:p>
        </p:txBody>
      </p:sp>
    </p:spTree>
    <p:extLst>
      <p:ext uri="{BB962C8B-B14F-4D97-AF65-F5344CB8AC3E}">
        <p14:creationId xmlns:p14="http://schemas.microsoft.com/office/powerpoint/2010/main" val="114521041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gray">
          <a:xfrm>
            <a:off x="1751806" y="3429000"/>
            <a:ext cx="5640388" cy="0"/>
          </a:xfrm>
          <a:prstGeom prst="line">
            <a:avLst/>
          </a:prstGeom>
          <a:noFill/>
          <a:ln w="12700" cap="rnd">
            <a:solidFill>
              <a:srgbClr val="37A9D1"/>
            </a:solidFill>
            <a:round/>
            <a:headEnd/>
            <a:tailEnd/>
          </a:ln>
        </p:spPr>
        <p:txBody>
          <a:bodyPr wrap="none" anchor="ctr"/>
          <a:lstStyle/>
          <a:p>
            <a:endParaRPr lang="en-US" dirty="0"/>
          </a:p>
        </p:txBody>
      </p:sp>
      <p:sp>
        <p:nvSpPr>
          <p:cNvPr id="4" name="Text Placeholder 6"/>
          <p:cNvSpPr txBox="1">
            <a:spLocks/>
          </p:cNvSpPr>
          <p:nvPr/>
        </p:nvSpPr>
        <p:spPr bwMode="gray">
          <a:xfrm>
            <a:off x="3200400" y="3319460"/>
            <a:ext cx="2743200" cy="225190"/>
          </a:xfrm>
          <a:prstGeom prst="rect">
            <a:avLst/>
          </a:prstGeom>
          <a:solidFill>
            <a:schemeClr val="bg1"/>
          </a:solidFill>
          <a:ln w="9525" algn="ctr">
            <a:noFill/>
            <a:miter lim="800000"/>
            <a:headEnd/>
            <a:tailEnd/>
          </a:ln>
        </p:spPr>
        <p:txBody>
          <a:bodyPr vert="horz" wrap="square" lIns="73152" tIns="0" rIns="73152" bIns="0" numCol="1" anchor="t" anchorCtr="1" compatLnSpc="1">
            <a:prstTxWarp prst="textNoShape">
              <a:avLst/>
            </a:prstTxWarp>
            <a:spAutoFit/>
          </a:bodyPr>
          <a:lst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a:lstStyle>
          <a:p>
            <a:pPr marL="0" indent="0" algn="ctr" eaLnBrk="1" hangingPunct="1">
              <a:spcBef>
                <a:spcPct val="0"/>
              </a:spcBef>
              <a:buClrTx/>
              <a:buSzTx/>
              <a:defRPr/>
            </a:pPr>
            <a:r>
              <a:rPr lang="en-US" sz="1400" b="1" kern="0" dirty="0">
                <a:solidFill>
                  <a:srgbClr val="000000"/>
                </a:solidFill>
                <a:latin typeface="Nexa Bold" panose="02000000000000000000" pitchFamily="2" charset="0"/>
              </a:rPr>
              <a:t>Appendix</a:t>
            </a:r>
            <a:endParaRPr lang="en-US" sz="1400" b="1" kern="1200" dirty="0">
              <a:solidFill>
                <a:srgbClr val="000000"/>
              </a:solidFill>
              <a:latin typeface="Nexa Bold" panose="02000000000000000000" pitchFamily="2" charset="0"/>
            </a:endParaRPr>
          </a:p>
        </p:txBody>
      </p:sp>
    </p:spTree>
    <p:extLst>
      <p:ext uri="{BB962C8B-B14F-4D97-AF65-F5344CB8AC3E}">
        <p14:creationId xmlns:p14="http://schemas.microsoft.com/office/powerpoint/2010/main" val="2338833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9"/>
          <p:cNvSpPr txBox="1">
            <a:spLocks/>
          </p:cNvSpPr>
          <p:nvPr/>
        </p:nvSpPr>
        <p:spPr bwMode="gray">
          <a:xfrm>
            <a:off x="401638" y="515798"/>
            <a:ext cx="8348662" cy="257315"/>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marL="0" marR="0" lvl="0" indent="0" algn="l" defTabSz="914400" rtl="0" eaLnBrk="1" fontAlgn="base" latinLnBrk="0" hangingPunct="1">
              <a:lnSpc>
                <a:spcPct val="106000"/>
              </a:lnSpc>
              <a:spcBef>
                <a:spcPct val="0"/>
              </a:spcBef>
              <a:spcAft>
                <a:spcPct val="0"/>
              </a:spcAft>
              <a:buClrTx/>
              <a:buSzTx/>
              <a:buFontTx/>
              <a:buNone/>
              <a:tabLst/>
              <a:defRPr/>
            </a:pPr>
            <a:r>
              <a:rPr kumimoji="0" lang="en-US" sz="1600" b="1" u="none" strike="noStrike" kern="0" cap="none" spc="0" normalizeH="0" baseline="0" noProof="0" dirty="0">
                <a:ln>
                  <a:noFill/>
                </a:ln>
                <a:solidFill>
                  <a:schemeClr val="tx1"/>
                </a:solidFill>
                <a:effectLst/>
                <a:uLnTx/>
                <a:uFillTx/>
                <a:latin typeface="Nexa Bold" panose="02000000000000000000" pitchFamily="2" charset="0"/>
                <a:ea typeface="+mj-ea"/>
                <a:cs typeface="+mj-cs"/>
              </a:rPr>
              <a:t>References</a:t>
            </a:r>
          </a:p>
        </p:txBody>
      </p:sp>
      <p:sp>
        <p:nvSpPr>
          <p:cNvPr id="4" name="TextBox 3">
            <a:extLst>
              <a:ext uri="{FF2B5EF4-FFF2-40B4-BE49-F238E27FC236}">
                <a16:creationId xmlns:a16="http://schemas.microsoft.com/office/drawing/2014/main" id="{44D54828-DA34-3244-8A7B-DAE46849AECE}"/>
              </a:ext>
            </a:extLst>
          </p:cNvPr>
          <p:cNvSpPr txBox="1"/>
          <p:nvPr/>
        </p:nvSpPr>
        <p:spPr>
          <a:xfrm>
            <a:off x="397669" y="959861"/>
            <a:ext cx="8348662" cy="2407069"/>
          </a:xfrm>
          <a:prstGeom prst="rect">
            <a:avLst/>
          </a:prstGeom>
        </p:spPr>
        <p:txBody>
          <a:bodyPr wrap="square" rtlCol="0" anchor="t">
            <a:spAutoFit/>
          </a:bodyPr>
          <a:lstStyle/>
          <a:p>
            <a:r>
              <a:rPr lang="en-US" sz="1400" baseline="30000" dirty="0">
                <a:latin typeface="Nexa Light" panose="02000000000000000000" pitchFamily="2" charset="0"/>
              </a:rPr>
              <a:t>1</a:t>
            </a:r>
            <a:r>
              <a:rPr lang="en-US" sz="1400" dirty="0">
                <a:latin typeface="Nexa Light" panose="02000000000000000000" pitchFamily="2" charset="0"/>
                <a:hlinkClick r:id="rId3"/>
              </a:rPr>
              <a:t>https://www.reddit.com/r/FortniteCompetitive/comments/d9elpe/extreme_breakdown_linear_or_exponential_controller/</a:t>
            </a:r>
            <a:endParaRPr lang="en-US" sz="1400" dirty="0">
              <a:latin typeface="Nexa Light" panose="02000000000000000000" pitchFamily="2" charset="0"/>
            </a:endParaRPr>
          </a:p>
          <a:p>
            <a:endParaRPr lang="en-US" sz="1400" baseline="30000" dirty="0">
              <a:latin typeface="Nexa Light" panose="02000000000000000000" pitchFamily="2" charset="0"/>
            </a:endParaRPr>
          </a:p>
          <a:p>
            <a:r>
              <a:rPr lang="en-US" sz="1400" baseline="30000" dirty="0">
                <a:latin typeface="Nexa Light" panose="02000000000000000000" pitchFamily="2" charset="0"/>
              </a:rPr>
              <a:t>2</a:t>
            </a:r>
            <a:r>
              <a:rPr lang="en-US" sz="1400" dirty="0">
                <a:latin typeface="Nexa Light" panose="02000000000000000000" pitchFamily="2" charset="0"/>
                <a:hlinkClick r:id="rId4"/>
              </a:rPr>
              <a:t>https://www.physiq.com/resources/safe-systems-thinking/</a:t>
            </a:r>
            <a:r>
              <a:rPr lang="en-US" sz="1400" kern="0" dirty="0">
                <a:solidFill>
                  <a:srgbClr val="000000"/>
                </a:solidFill>
                <a:latin typeface="Nexa Light" panose="02000000000000000000" pitchFamily="2" charset="0"/>
                <a:cs typeface="Times New Roman" pitchFamily="18" charset="0"/>
              </a:rPr>
              <a:t> </a:t>
            </a:r>
          </a:p>
          <a:p>
            <a:pPr marL="1588" fontAlgn="base">
              <a:lnSpc>
                <a:spcPct val="106000"/>
              </a:lnSpc>
              <a:spcBef>
                <a:spcPct val="80000"/>
              </a:spcBef>
              <a:spcAft>
                <a:spcPct val="0"/>
              </a:spcAft>
              <a:buClr>
                <a:srgbClr val="000000"/>
              </a:buClr>
            </a:pPr>
            <a:endParaRPr lang="en-US" dirty="0">
              <a:solidFill>
                <a:srgbClr val="000000"/>
              </a:solidFill>
              <a:cs typeface="Arial" charset="0"/>
            </a:endParaRPr>
          </a:p>
          <a:p>
            <a:pPr marL="287338" indent="-285750" fontAlgn="base">
              <a:lnSpc>
                <a:spcPct val="106000"/>
              </a:lnSpc>
              <a:spcBef>
                <a:spcPct val="80000"/>
              </a:spcBef>
              <a:spcAft>
                <a:spcPct val="0"/>
              </a:spcAft>
              <a:buClr>
                <a:srgbClr val="000000"/>
              </a:buClr>
              <a:buFont typeface="Arial" panose="020B0604020202020204" pitchFamily="34" charset="0"/>
              <a:buChar char="•"/>
            </a:pPr>
            <a:endParaRPr lang="en-US" dirty="0">
              <a:solidFill>
                <a:srgbClr val="000000"/>
              </a:solidFill>
              <a:cs typeface="Arial" charset="0"/>
            </a:endParaRPr>
          </a:p>
          <a:p>
            <a:pPr marL="287338" indent="-285750" fontAlgn="base">
              <a:lnSpc>
                <a:spcPct val="106000"/>
              </a:lnSpc>
              <a:spcBef>
                <a:spcPct val="80000"/>
              </a:spcBef>
              <a:spcAft>
                <a:spcPct val="0"/>
              </a:spcAft>
              <a:buClr>
                <a:srgbClr val="000000"/>
              </a:buClr>
              <a:buFont typeface="Arial" panose="020B0604020202020204" pitchFamily="34" charset="0"/>
              <a:buChar char="•"/>
            </a:pPr>
            <a:endParaRPr lang="en-US" dirty="0">
              <a:solidFill>
                <a:srgbClr val="000000"/>
              </a:solidFill>
              <a:cs typeface="Arial" charset="0"/>
            </a:endParaRPr>
          </a:p>
        </p:txBody>
      </p:sp>
    </p:spTree>
    <p:extLst>
      <p:ext uri="{BB962C8B-B14F-4D97-AF65-F5344CB8AC3E}">
        <p14:creationId xmlns:p14="http://schemas.microsoft.com/office/powerpoint/2010/main" val="77914747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9"/>
          <p:cNvSpPr txBox="1">
            <a:spLocks/>
          </p:cNvSpPr>
          <p:nvPr/>
        </p:nvSpPr>
        <p:spPr bwMode="gray">
          <a:xfrm>
            <a:off x="397669" y="3171686"/>
            <a:ext cx="8348662" cy="51462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marL="0" marR="0" lvl="0" indent="0" algn="ctr" defTabSz="914400" rtl="0" eaLnBrk="1" fontAlgn="base" latinLnBrk="0" hangingPunct="1">
              <a:lnSpc>
                <a:spcPct val="106000"/>
              </a:lnSpc>
              <a:spcBef>
                <a:spcPct val="0"/>
              </a:spcBef>
              <a:spcAft>
                <a:spcPct val="0"/>
              </a:spcAft>
              <a:buClrTx/>
              <a:buSzTx/>
              <a:buFontTx/>
              <a:buNone/>
              <a:tabLst/>
              <a:defRPr/>
            </a:pPr>
            <a:r>
              <a:rPr kumimoji="0" lang="en-US" sz="3200" b="1" u="none" strike="noStrike" kern="0" cap="none" spc="0" normalizeH="0" baseline="0" noProof="0" dirty="0">
                <a:ln>
                  <a:noFill/>
                </a:ln>
                <a:solidFill>
                  <a:schemeClr val="tx1"/>
                </a:solidFill>
                <a:effectLst/>
                <a:uLnTx/>
                <a:uFillTx/>
                <a:latin typeface="Nexa Bold" panose="02000000000000000000" pitchFamily="2" charset="0"/>
                <a:ea typeface="+mj-ea"/>
                <a:cs typeface="+mj-cs"/>
              </a:rPr>
              <a:t>How do you define success?</a:t>
            </a:r>
          </a:p>
        </p:txBody>
      </p:sp>
    </p:spTree>
    <p:extLst>
      <p:ext uri="{BB962C8B-B14F-4D97-AF65-F5344CB8AC3E}">
        <p14:creationId xmlns:p14="http://schemas.microsoft.com/office/powerpoint/2010/main" val="380056660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9"/>
          <p:cNvSpPr txBox="1">
            <a:spLocks/>
          </p:cNvSpPr>
          <p:nvPr/>
        </p:nvSpPr>
        <p:spPr bwMode="gray">
          <a:xfrm>
            <a:off x="401638" y="512144"/>
            <a:ext cx="8348662" cy="260969"/>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marL="0" marR="0" lvl="0" indent="0" algn="l" defTabSz="914400" rtl="0" eaLnBrk="1" fontAlgn="base" latinLnBrk="0" hangingPunct="1">
              <a:lnSpc>
                <a:spcPct val="106000"/>
              </a:lnSpc>
              <a:spcBef>
                <a:spcPct val="0"/>
              </a:spcBef>
              <a:spcAft>
                <a:spcPct val="0"/>
              </a:spcAft>
              <a:buClrTx/>
              <a:buSzTx/>
              <a:buFontTx/>
              <a:buNone/>
              <a:tabLst/>
              <a:defRPr/>
            </a:pPr>
            <a:r>
              <a:rPr lang="en-US" sz="1600" b="1" kern="0" dirty="0">
                <a:latin typeface="Nexa Bold" panose="02000000000000000000" pitchFamily="2" charset="0"/>
                <a:ea typeface="+mj-ea"/>
                <a:cs typeface="+mj-cs"/>
              </a:rPr>
              <a:t>DBJ’s early career experience </a:t>
            </a:r>
            <a:endParaRPr kumimoji="0" lang="en-US" sz="1600" b="1" u="none" strike="noStrike" kern="0" cap="none" spc="0" normalizeH="0" baseline="0" noProof="0" dirty="0">
              <a:ln>
                <a:noFill/>
              </a:ln>
              <a:solidFill>
                <a:schemeClr val="tx1"/>
              </a:solidFill>
              <a:effectLst/>
              <a:uLnTx/>
              <a:uFillTx/>
              <a:latin typeface="Nexa Bold" panose="02000000000000000000" pitchFamily="2" charset="0"/>
              <a:ea typeface="+mj-ea"/>
              <a:cs typeface="+mj-cs"/>
            </a:endParaRPr>
          </a:p>
        </p:txBody>
      </p:sp>
      <p:grpSp>
        <p:nvGrpSpPr>
          <p:cNvPr id="10" name="Group 9">
            <a:extLst>
              <a:ext uri="{FF2B5EF4-FFF2-40B4-BE49-F238E27FC236}">
                <a16:creationId xmlns:a16="http://schemas.microsoft.com/office/drawing/2014/main" id="{F6D39673-A582-5343-9CAF-C1B60A7EB8B8}"/>
              </a:ext>
            </a:extLst>
          </p:cNvPr>
          <p:cNvGrpSpPr/>
          <p:nvPr/>
        </p:nvGrpSpPr>
        <p:grpSpPr>
          <a:xfrm>
            <a:off x="1496220" y="1403349"/>
            <a:ext cx="6151560" cy="3168650"/>
            <a:chOff x="706440" y="1403349"/>
            <a:chExt cx="6151560" cy="3168650"/>
          </a:xfrm>
        </p:grpSpPr>
        <p:pic>
          <p:nvPicPr>
            <p:cNvPr id="5" name="Picture 4">
              <a:extLst>
                <a:ext uri="{FF2B5EF4-FFF2-40B4-BE49-F238E27FC236}">
                  <a16:creationId xmlns:a16="http://schemas.microsoft.com/office/drawing/2014/main" id="{746E468B-0728-BD4E-ACF9-B4D7201B14A8}"/>
                </a:ext>
              </a:extLst>
            </p:cNvPr>
            <p:cNvPicPr>
              <a:picLocks noChangeAspect="1"/>
            </p:cNvPicPr>
            <p:nvPr/>
          </p:nvPicPr>
          <p:blipFill>
            <a:blip r:embed="rId3"/>
            <a:stretch>
              <a:fillRect/>
            </a:stretch>
          </p:blipFill>
          <p:spPr>
            <a:xfrm>
              <a:off x="706440" y="1933063"/>
              <a:ext cx="6151560" cy="2638936"/>
            </a:xfrm>
            <a:prstGeom prst="rect">
              <a:avLst/>
            </a:prstGeom>
          </p:spPr>
        </p:pic>
        <p:sp>
          <p:nvSpPr>
            <p:cNvPr id="8" name="TextBox 7">
              <a:extLst>
                <a:ext uri="{FF2B5EF4-FFF2-40B4-BE49-F238E27FC236}">
                  <a16:creationId xmlns:a16="http://schemas.microsoft.com/office/drawing/2014/main" id="{BAFDD673-1373-0A40-9B1A-E22BB8901B84}"/>
                </a:ext>
              </a:extLst>
            </p:cNvPr>
            <p:cNvSpPr txBox="1"/>
            <p:nvPr/>
          </p:nvSpPr>
          <p:spPr>
            <a:xfrm>
              <a:off x="3185743" y="1403349"/>
              <a:ext cx="1192955" cy="349648"/>
            </a:xfrm>
            <a:prstGeom prst="rect">
              <a:avLst/>
            </a:prstGeom>
            <a:noFill/>
          </p:spPr>
          <p:txBody>
            <a:bodyPr wrap="none" rtlCol="0">
              <a:spAutoFit/>
            </a:bodyPr>
            <a:lstStyle/>
            <a:p>
              <a:pPr fontAlgn="base">
                <a:lnSpc>
                  <a:spcPct val="106000"/>
                </a:lnSpc>
                <a:spcBef>
                  <a:spcPct val="0"/>
                </a:spcBef>
                <a:spcAft>
                  <a:spcPct val="0"/>
                </a:spcAft>
                <a:defRPr/>
              </a:pPr>
              <a:r>
                <a:rPr lang="en-US" sz="1600" b="1" kern="0" baseline="30000" dirty="0">
                  <a:latin typeface="Nexa Bold" panose="02000000000000000000" pitchFamily="2" charset="0"/>
                  <a:ea typeface="+mj-ea"/>
                  <a:cs typeface="+mj-cs"/>
                </a:rPr>
                <a:t>1 </a:t>
              </a:r>
              <a:r>
                <a:rPr lang="en-US" sz="1600" b="1" kern="0" dirty="0">
                  <a:latin typeface="Nexa Bold" panose="02000000000000000000" pitchFamily="2" charset="0"/>
                  <a:ea typeface="+mj-ea"/>
                  <a:cs typeface="+mj-cs"/>
                </a:rPr>
                <a:t>Pre-2013</a:t>
              </a:r>
            </a:p>
          </p:txBody>
        </p:sp>
      </p:grpSp>
      <p:sp>
        <p:nvSpPr>
          <p:cNvPr id="12" name="Rectangle 18">
            <a:extLst>
              <a:ext uri="{FF2B5EF4-FFF2-40B4-BE49-F238E27FC236}">
                <a16:creationId xmlns:a16="http://schemas.microsoft.com/office/drawing/2014/main" id="{D54ABD4C-117A-6A4B-A44A-77741B17BCF0}"/>
              </a:ext>
            </a:extLst>
          </p:cNvPr>
          <p:cNvSpPr>
            <a:spLocks noChangeArrowheads="1"/>
          </p:cNvSpPr>
          <p:nvPr/>
        </p:nvSpPr>
        <p:spPr bwMode="auto">
          <a:xfrm>
            <a:off x="457200" y="767688"/>
            <a:ext cx="8229600" cy="457200"/>
          </a:xfrm>
          <a:prstGeom prst="rect">
            <a:avLst/>
          </a:prstGeom>
          <a:noFill/>
          <a:ln w="9525">
            <a:noFill/>
            <a:miter lim="800000"/>
            <a:headEnd/>
            <a:tailEnd/>
          </a:ln>
        </p:spPr>
        <p:txBody>
          <a:bodyPr lIns="91440" tIns="91440" rIns="91440" bIns="91440"/>
          <a:lstStyle/>
          <a:p>
            <a:pPr marL="0" lvl="1">
              <a:spcBef>
                <a:spcPts val="600"/>
              </a:spcBef>
              <a:buSzPct val="100000"/>
              <a:defRPr/>
            </a:pPr>
            <a:r>
              <a:rPr lang="en-US" sz="1400" kern="0" dirty="0">
                <a:solidFill>
                  <a:srgbClr val="000000"/>
                </a:solidFill>
                <a:latin typeface="Nexa Light" panose="02000000000000000000" pitchFamily="2" charset="0"/>
                <a:cs typeface="Times New Roman" pitchFamily="18" charset="0"/>
              </a:rPr>
              <a:t>I charted a linear path towards executive leadership</a:t>
            </a:r>
            <a:endParaRPr lang="en-US" sz="1400" kern="0" dirty="0">
              <a:latin typeface="Nexa Light" panose="02000000000000000000" pitchFamily="2" charset="0"/>
              <a:cs typeface="Times New Roman" pitchFamily="18" charset="0"/>
            </a:endParaRPr>
          </a:p>
        </p:txBody>
      </p:sp>
      <p:pic>
        <p:nvPicPr>
          <p:cNvPr id="18" name="Picture 17">
            <a:extLst>
              <a:ext uri="{FF2B5EF4-FFF2-40B4-BE49-F238E27FC236}">
                <a16:creationId xmlns:a16="http://schemas.microsoft.com/office/drawing/2014/main" id="{192562D1-8D0E-3749-90C9-FEE228D175C0}"/>
              </a:ext>
            </a:extLst>
          </p:cNvPr>
          <p:cNvPicPr>
            <a:picLocks noChangeAspect="1"/>
          </p:cNvPicPr>
          <p:nvPr/>
        </p:nvPicPr>
        <p:blipFill>
          <a:blip r:embed="rId4"/>
          <a:stretch>
            <a:fillRect/>
          </a:stretch>
        </p:blipFill>
        <p:spPr>
          <a:xfrm>
            <a:off x="2421257" y="4627126"/>
            <a:ext cx="1735280" cy="971757"/>
          </a:xfrm>
          <a:prstGeom prst="rect">
            <a:avLst/>
          </a:prstGeom>
        </p:spPr>
      </p:pic>
      <p:pic>
        <p:nvPicPr>
          <p:cNvPr id="23" name="Picture 22">
            <a:extLst>
              <a:ext uri="{FF2B5EF4-FFF2-40B4-BE49-F238E27FC236}">
                <a16:creationId xmlns:a16="http://schemas.microsoft.com/office/drawing/2014/main" id="{A79B7DE1-911F-5645-AF8B-BA59773E9A4B}"/>
              </a:ext>
            </a:extLst>
          </p:cNvPr>
          <p:cNvPicPr>
            <a:picLocks noChangeAspect="1"/>
          </p:cNvPicPr>
          <p:nvPr/>
        </p:nvPicPr>
        <p:blipFill>
          <a:blip r:embed="rId5"/>
          <a:stretch>
            <a:fillRect/>
          </a:stretch>
        </p:blipFill>
        <p:spPr>
          <a:xfrm>
            <a:off x="5151563" y="5024593"/>
            <a:ext cx="1433324" cy="309265"/>
          </a:xfrm>
          <a:prstGeom prst="rect">
            <a:avLst/>
          </a:prstGeom>
        </p:spPr>
      </p:pic>
      <p:pic>
        <p:nvPicPr>
          <p:cNvPr id="24" name="Picture 23">
            <a:extLst>
              <a:ext uri="{FF2B5EF4-FFF2-40B4-BE49-F238E27FC236}">
                <a16:creationId xmlns:a16="http://schemas.microsoft.com/office/drawing/2014/main" id="{78689B1A-3B94-9D4E-8510-3073FD15EB10}"/>
              </a:ext>
            </a:extLst>
          </p:cNvPr>
          <p:cNvPicPr>
            <a:picLocks noChangeAspect="1"/>
          </p:cNvPicPr>
          <p:nvPr/>
        </p:nvPicPr>
        <p:blipFill>
          <a:blip r:embed="rId6"/>
          <a:stretch>
            <a:fillRect/>
          </a:stretch>
        </p:blipFill>
        <p:spPr>
          <a:xfrm>
            <a:off x="1676400" y="5359007"/>
            <a:ext cx="685800" cy="742950"/>
          </a:xfrm>
          <a:prstGeom prst="rect">
            <a:avLst/>
          </a:prstGeom>
        </p:spPr>
      </p:pic>
      <p:pic>
        <p:nvPicPr>
          <p:cNvPr id="25" name="Picture 24">
            <a:extLst>
              <a:ext uri="{FF2B5EF4-FFF2-40B4-BE49-F238E27FC236}">
                <a16:creationId xmlns:a16="http://schemas.microsoft.com/office/drawing/2014/main" id="{4BC173EB-479F-5544-B129-0C9477AD0B7B}"/>
              </a:ext>
            </a:extLst>
          </p:cNvPr>
          <p:cNvPicPr>
            <a:picLocks noChangeAspect="1"/>
          </p:cNvPicPr>
          <p:nvPr/>
        </p:nvPicPr>
        <p:blipFill>
          <a:blip r:embed="rId7"/>
          <a:stretch>
            <a:fillRect/>
          </a:stretch>
        </p:blipFill>
        <p:spPr>
          <a:xfrm>
            <a:off x="3810000" y="5429740"/>
            <a:ext cx="1130146" cy="632882"/>
          </a:xfrm>
          <a:prstGeom prst="rect">
            <a:avLst/>
          </a:prstGeom>
        </p:spPr>
      </p:pic>
      <p:pic>
        <p:nvPicPr>
          <p:cNvPr id="29" name="Picture 28">
            <a:extLst>
              <a:ext uri="{FF2B5EF4-FFF2-40B4-BE49-F238E27FC236}">
                <a16:creationId xmlns:a16="http://schemas.microsoft.com/office/drawing/2014/main" id="{6381EFC6-60F4-EF41-AD1D-E87F543D721E}"/>
              </a:ext>
            </a:extLst>
          </p:cNvPr>
          <p:cNvPicPr>
            <a:picLocks noChangeAspect="1"/>
          </p:cNvPicPr>
          <p:nvPr/>
        </p:nvPicPr>
        <p:blipFill>
          <a:blip r:embed="rId8"/>
          <a:stretch>
            <a:fillRect/>
          </a:stretch>
        </p:blipFill>
        <p:spPr>
          <a:xfrm>
            <a:off x="6328889" y="5490600"/>
            <a:ext cx="1780548" cy="511162"/>
          </a:xfrm>
          <a:prstGeom prst="rect">
            <a:avLst/>
          </a:prstGeom>
        </p:spPr>
      </p:pic>
    </p:spTree>
    <p:extLst>
      <p:ext uri="{BB962C8B-B14F-4D97-AF65-F5344CB8AC3E}">
        <p14:creationId xmlns:p14="http://schemas.microsoft.com/office/powerpoint/2010/main" val="75017970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9">
            <a:extLst>
              <a:ext uri="{FF2B5EF4-FFF2-40B4-BE49-F238E27FC236}">
                <a16:creationId xmlns:a16="http://schemas.microsoft.com/office/drawing/2014/main" id="{48EACE2D-97B4-E54B-BE62-E53748A97890}"/>
              </a:ext>
            </a:extLst>
          </p:cNvPr>
          <p:cNvSpPr txBox="1">
            <a:spLocks/>
          </p:cNvSpPr>
          <p:nvPr/>
        </p:nvSpPr>
        <p:spPr bwMode="gray">
          <a:xfrm>
            <a:off x="401638" y="512144"/>
            <a:ext cx="8348662" cy="260969"/>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marL="0" marR="0" lvl="0" indent="0" algn="l" defTabSz="914400" rtl="0" eaLnBrk="1" fontAlgn="base" latinLnBrk="0" hangingPunct="1">
              <a:lnSpc>
                <a:spcPct val="106000"/>
              </a:lnSpc>
              <a:spcBef>
                <a:spcPct val="0"/>
              </a:spcBef>
              <a:spcAft>
                <a:spcPct val="0"/>
              </a:spcAft>
              <a:buClrTx/>
              <a:buSzTx/>
              <a:buFontTx/>
              <a:buNone/>
              <a:tabLst/>
              <a:defRPr/>
            </a:pPr>
            <a:r>
              <a:rPr lang="en-US" sz="1600" b="1" kern="0" dirty="0">
                <a:latin typeface="Nexa Bold" panose="02000000000000000000" pitchFamily="2" charset="0"/>
                <a:ea typeface="+mj-ea"/>
                <a:cs typeface="+mj-cs"/>
              </a:rPr>
              <a:t>My catalyst for change…my daughter, Leyla</a:t>
            </a:r>
            <a:endParaRPr kumimoji="0" lang="en-US" sz="1600" b="1" u="none" strike="noStrike" kern="0" cap="none" spc="0" normalizeH="0" baseline="0" noProof="0" dirty="0">
              <a:ln>
                <a:noFill/>
              </a:ln>
              <a:solidFill>
                <a:schemeClr val="tx1"/>
              </a:solidFill>
              <a:effectLst/>
              <a:uLnTx/>
              <a:uFillTx/>
              <a:latin typeface="Nexa Bold" panose="02000000000000000000" pitchFamily="2" charset="0"/>
              <a:ea typeface="+mj-ea"/>
              <a:cs typeface="+mj-cs"/>
            </a:endParaRPr>
          </a:p>
        </p:txBody>
      </p:sp>
      <p:pic>
        <p:nvPicPr>
          <p:cNvPr id="5" name="Picture 4" descr="A child wearing a hat&#10;&#10;Description automatically generated">
            <a:extLst>
              <a:ext uri="{FF2B5EF4-FFF2-40B4-BE49-F238E27FC236}">
                <a16:creationId xmlns:a16="http://schemas.microsoft.com/office/drawing/2014/main" id="{57969111-F2DB-7D4C-84BB-0947B6FC1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3803" y="990600"/>
            <a:ext cx="4196395" cy="5456236"/>
          </a:xfrm>
          <a:prstGeom prst="rect">
            <a:avLst/>
          </a:prstGeom>
        </p:spPr>
      </p:pic>
    </p:spTree>
    <p:extLst>
      <p:ext uri="{BB962C8B-B14F-4D97-AF65-F5344CB8AC3E}">
        <p14:creationId xmlns:p14="http://schemas.microsoft.com/office/powerpoint/2010/main" val="204477712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9"/>
          <p:cNvSpPr txBox="1">
            <a:spLocks/>
          </p:cNvSpPr>
          <p:nvPr/>
        </p:nvSpPr>
        <p:spPr bwMode="gray">
          <a:xfrm>
            <a:off x="401638" y="512144"/>
            <a:ext cx="8348662" cy="260969"/>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marL="0" marR="0" lvl="0" indent="0" algn="l" defTabSz="914400" rtl="0" eaLnBrk="1" fontAlgn="base" latinLnBrk="0" hangingPunct="1">
              <a:lnSpc>
                <a:spcPct val="106000"/>
              </a:lnSpc>
              <a:spcBef>
                <a:spcPct val="0"/>
              </a:spcBef>
              <a:spcAft>
                <a:spcPct val="0"/>
              </a:spcAft>
              <a:buClrTx/>
              <a:buSzTx/>
              <a:buFontTx/>
              <a:buNone/>
              <a:tabLst/>
              <a:defRPr/>
            </a:pPr>
            <a:r>
              <a:rPr lang="en-US" sz="1600" b="1" kern="0" dirty="0">
                <a:latin typeface="Nexa Bold" panose="02000000000000000000" pitchFamily="2" charset="0"/>
                <a:ea typeface="+mj-ea"/>
                <a:cs typeface="+mj-cs"/>
              </a:rPr>
              <a:t>DBJ’s most recent career experience </a:t>
            </a:r>
            <a:endParaRPr kumimoji="0" lang="en-US" sz="1600" b="1" u="none" strike="noStrike" kern="0" cap="none" spc="0" normalizeH="0" baseline="0" noProof="0" dirty="0">
              <a:ln>
                <a:noFill/>
              </a:ln>
              <a:solidFill>
                <a:schemeClr val="tx1"/>
              </a:solidFill>
              <a:effectLst/>
              <a:uLnTx/>
              <a:uFillTx/>
              <a:latin typeface="Nexa Bold" panose="02000000000000000000" pitchFamily="2" charset="0"/>
              <a:ea typeface="+mj-ea"/>
              <a:cs typeface="+mj-cs"/>
            </a:endParaRPr>
          </a:p>
        </p:txBody>
      </p:sp>
      <p:grpSp>
        <p:nvGrpSpPr>
          <p:cNvPr id="10" name="Group 9">
            <a:extLst>
              <a:ext uri="{FF2B5EF4-FFF2-40B4-BE49-F238E27FC236}">
                <a16:creationId xmlns:a16="http://schemas.microsoft.com/office/drawing/2014/main" id="{4DBC8344-5095-4A43-8892-F07AEF684FBD}"/>
              </a:ext>
            </a:extLst>
          </p:cNvPr>
          <p:cNvGrpSpPr/>
          <p:nvPr/>
        </p:nvGrpSpPr>
        <p:grpSpPr>
          <a:xfrm>
            <a:off x="1305720" y="1403349"/>
            <a:ext cx="6532560" cy="2846007"/>
            <a:chOff x="1905000" y="1403349"/>
            <a:chExt cx="6532560" cy="2846007"/>
          </a:xfrm>
        </p:grpSpPr>
        <p:pic>
          <p:nvPicPr>
            <p:cNvPr id="6" name="Picture 5">
              <a:extLst>
                <a:ext uri="{FF2B5EF4-FFF2-40B4-BE49-F238E27FC236}">
                  <a16:creationId xmlns:a16="http://schemas.microsoft.com/office/drawing/2014/main" id="{544B429B-D013-0A44-884B-01DF2912E47E}"/>
                </a:ext>
              </a:extLst>
            </p:cNvPr>
            <p:cNvPicPr>
              <a:picLocks noChangeAspect="1"/>
            </p:cNvPicPr>
            <p:nvPr/>
          </p:nvPicPr>
          <p:blipFill>
            <a:blip r:embed="rId3"/>
            <a:stretch>
              <a:fillRect/>
            </a:stretch>
          </p:blipFill>
          <p:spPr>
            <a:xfrm>
              <a:off x="1905000" y="1929531"/>
              <a:ext cx="6532560" cy="2319825"/>
            </a:xfrm>
            <a:prstGeom prst="rect">
              <a:avLst/>
            </a:prstGeom>
          </p:spPr>
        </p:pic>
        <p:sp>
          <p:nvSpPr>
            <p:cNvPr id="9" name="TextBox 8">
              <a:extLst>
                <a:ext uri="{FF2B5EF4-FFF2-40B4-BE49-F238E27FC236}">
                  <a16:creationId xmlns:a16="http://schemas.microsoft.com/office/drawing/2014/main" id="{CA9D6AB6-40CF-D74C-A227-79875D3A254B}"/>
                </a:ext>
              </a:extLst>
            </p:cNvPr>
            <p:cNvSpPr txBox="1"/>
            <p:nvPr/>
          </p:nvSpPr>
          <p:spPr>
            <a:xfrm>
              <a:off x="4509881" y="1403349"/>
              <a:ext cx="1322798" cy="338554"/>
            </a:xfrm>
            <a:prstGeom prst="rect">
              <a:avLst/>
            </a:prstGeom>
            <a:noFill/>
          </p:spPr>
          <p:txBody>
            <a:bodyPr wrap="none" rtlCol="0">
              <a:spAutoFit/>
            </a:bodyPr>
            <a:lstStyle/>
            <a:p>
              <a:r>
                <a:rPr lang="en-US" sz="1600" b="1" kern="0" baseline="30000" dirty="0">
                  <a:latin typeface="Nexa Bold" panose="02000000000000000000" pitchFamily="2" charset="0"/>
                  <a:ea typeface="+mj-ea"/>
                  <a:cs typeface="+mj-cs"/>
                </a:rPr>
                <a:t>2 </a:t>
              </a:r>
              <a:r>
                <a:rPr lang="en-US" sz="1600" b="1" kern="0" dirty="0">
                  <a:latin typeface="Nexa Bold" panose="02000000000000000000" pitchFamily="2" charset="0"/>
                  <a:ea typeface="+mj-ea"/>
                  <a:cs typeface="+mj-cs"/>
                </a:rPr>
                <a:t>Post-2013</a:t>
              </a:r>
            </a:p>
          </p:txBody>
        </p:sp>
      </p:grpSp>
      <p:sp>
        <p:nvSpPr>
          <p:cNvPr id="12" name="Rectangle 18">
            <a:extLst>
              <a:ext uri="{FF2B5EF4-FFF2-40B4-BE49-F238E27FC236}">
                <a16:creationId xmlns:a16="http://schemas.microsoft.com/office/drawing/2014/main" id="{D54ABD4C-117A-6A4B-A44A-77741B17BCF0}"/>
              </a:ext>
            </a:extLst>
          </p:cNvPr>
          <p:cNvSpPr>
            <a:spLocks noChangeArrowheads="1"/>
          </p:cNvSpPr>
          <p:nvPr/>
        </p:nvSpPr>
        <p:spPr bwMode="auto">
          <a:xfrm>
            <a:off x="457200" y="767688"/>
            <a:ext cx="8229600" cy="457200"/>
          </a:xfrm>
          <a:prstGeom prst="rect">
            <a:avLst/>
          </a:prstGeom>
          <a:noFill/>
          <a:ln w="9525">
            <a:noFill/>
            <a:miter lim="800000"/>
            <a:headEnd/>
            <a:tailEnd/>
          </a:ln>
        </p:spPr>
        <p:txBody>
          <a:bodyPr lIns="91440" tIns="91440" rIns="91440" bIns="91440"/>
          <a:lstStyle/>
          <a:p>
            <a:pPr marL="0" lvl="1">
              <a:spcBef>
                <a:spcPts val="600"/>
              </a:spcBef>
              <a:buSzPct val="100000"/>
              <a:defRPr/>
            </a:pPr>
            <a:r>
              <a:rPr lang="en-US" sz="1400" kern="0" dirty="0">
                <a:solidFill>
                  <a:srgbClr val="000000"/>
                </a:solidFill>
                <a:latin typeface="Nexa Light" panose="02000000000000000000" pitchFamily="2" charset="0"/>
                <a:cs typeface="Times New Roman" pitchFamily="18" charset="0"/>
              </a:rPr>
              <a:t>My personal tragedy opened me up to seeing life through a lens of interconnected systems</a:t>
            </a:r>
            <a:endParaRPr lang="en-US" sz="1400" kern="0" dirty="0">
              <a:latin typeface="Nexa Light" panose="02000000000000000000" pitchFamily="2" charset="0"/>
              <a:cs typeface="Times New Roman" pitchFamily="18" charset="0"/>
            </a:endParaRPr>
          </a:p>
        </p:txBody>
      </p:sp>
      <p:pic>
        <p:nvPicPr>
          <p:cNvPr id="26" name="Picture 25">
            <a:extLst>
              <a:ext uri="{FF2B5EF4-FFF2-40B4-BE49-F238E27FC236}">
                <a16:creationId xmlns:a16="http://schemas.microsoft.com/office/drawing/2014/main" id="{03CD268A-5FD1-7E45-BD57-BB6717DEC086}"/>
              </a:ext>
            </a:extLst>
          </p:cNvPr>
          <p:cNvPicPr>
            <a:picLocks noChangeAspect="1"/>
          </p:cNvPicPr>
          <p:nvPr/>
        </p:nvPicPr>
        <p:blipFill>
          <a:blip r:embed="rId4"/>
          <a:stretch>
            <a:fillRect/>
          </a:stretch>
        </p:blipFill>
        <p:spPr>
          <a:xfrm>
            <a:off x="6324600" y="4829279"/>
            <a:ext cx="913083" cy="913083"/>
          </a:xfrm>
          <a:prstGeom prst="rect">
            <a:avLst/>
          </a:prstGeom>
        </p:spPr>
      </p:pic>
      <p:pic>
        <p:nvPicPr>
          <p:cNvPr id="27" name="Picture 26">
            <a:extLst>
              <a:ext uri="{FF2B5EF4-FFF2-40B4-BE49-F238E27FC236}">
                <a16:creationId xmlns:a16="http://schemas.microsoft.com/office/drawing/2014/main" id="{D632CD84-AF0C-1D45-BD09-0EE5AC84A34F}"/>
              </a:ext>
            </a:extLst>
          </p:cNvPr>
          <p:cNvPicPr>
            <a:picLocks noChangeAspect="1"/>
          </p:cNvPicPr>
          <p:nvPr/>
        </p:nvPicPr>
        <p:blipFill>
          <a:blip r:embed="rId5"/>
          <a:stretch>
            <a:fillRect/>
          </a:stretch>
        </p:blipFill>
        <p:spPr>
          <a:xfrm>
            <a:off x="4601956" y="4343400"/>
            <a:ext cx="1464090" cy="1100905"/>
          </a:xfrm>
          <a:prstGeom prst="rect">
            <a:avLst/>
          </a:prstGeom>
        </p:spPr>
      </p:pic>
      <p:pic>
        <p:nvPicPr>
          <p:cNvPr id="30" name="Picture 29" descr="Logo&#10;&#10;Description automatically generated">
            <a:extLst>
              <a:ext uri="{FF2B5EF4-FFF2-40B4-BE49-F238E27FC236}">
                <a16:creationId xmlns:a16="http://schemas.microsoft.com/office/drawing/2014/main" id="{37233BC6-ACF7-9143-A300-57578B3578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9000" y="5294510"/>
            <a:ext cx="1113046" cy="541064"/>
          </a:xfrm>
          <a:prstGeom prst="rect">
            <a:avLst/>
          </a:prstGeom>
        </p:spPr>
      </p:pic>
      <p:pic>
        <p:nvPicPr>
          <p:cNvPr id="20" name="Picture 19">
            <a:extLst>
              <a:ext uri="{FF2B5EF4-FFF2-40B4-BE49-F238E27FC236}">
                <a16:creationId xmlns:a16="http://schemas.microsoft.com/office/drawing/2014/main" id="{DAACD928-4B85-0F44-A64C-C3158CA339CB}"/>
              </a:ext>
            </a:extLst>
          </p:cNvPr>
          <p:cNvPicPr>
            <a:picLocks noChangeAspect="1"/>
          </p:cNvPicPr>
          <p:nvPr/>
        </p:nvPicPr>
        <p:blipFill>
          <a:blip r:embed="rId7"/>
          <a:stretch>
            <a:fillRect/>
          </a:stretch>
        </p:blipFill>
        <p:spPr>
          <a:xfrm>
            <a:off x="1905000" y="4343400"/>
            <a:ext cx="1735280" cy="971757"/>
          </a:xfrm>
          <a:prstGeom prst="rect">
            <a:avLst/>
          </a:prstGeom>
        </p:spPr>
      </p:pic>
      <p:sp>
        <p:nvSpPr>
          <p:cNvPr id="22" name="TextBox 21">
            <a:extLst>
              <a:ext uri="{FF2B5EF4-FFF2-40B4-BE49-F238E27FC236}">
                <a16:creationId xmlns:a16="http://schemas.microsoft.com/office/drawing/2014/main" id="{89B3108F-25FB-074C-ABC2-7D0AA5EC2EBA}"/>
              </a:ext>
            </a:extLst>
          </p:cNvPr>
          <p:cNvSpPr txBox="1"/>
          <p:nvPr/>
        </p:nvSpPr>
        <p:spPr>
          <a:xfrm>
            <a:off x="1676400" y="6019800"/>
            <a:ext cx="5791200" cy="448649"/>
          </a:xfrm>
          <a:prstGeom prst="rect">
            <a:avLst/>
          </a:prstGeom>
          <a:ln>
            <a:solidFill>
              <a:schemeClr val="accent3"/>
            </a:solidFill>
          </a:ln>
        </p:spPr>
        <p:txBody>
          <a:bodyPr wrap="square" rtlCol="0">
            <a:spAutoFit/>
          </a:bodyPr>
          <a:lstStyle/>
          <a:p>
            <a:pPr marL="1588" fontAlgn="base">
              <a:lnSpc>
                <a:spcPct val="106000"/>
              </a:lnSpc>
              <a:spcBef>
                <a:spcPct val="80000"/>
              </a:spcBef>
              <a:spcAft>
                <a:spcPct val="0"/>
              </a:spcAft>
              <a:buClr>
                <a:srgbClr val="000000"/>
              </a:buClr>
            </a:pPr>
            <a:r>
              <a:rPr lang="en-US" sz="1100" b="1" dirty="0">
                <a:solidFill>
                  <a:srgbClr val="000000"/>
                </a:solidFill>
                <a:latin typeface="Nexa Bold" panose="02000000000000000000" pitchFamily="2" charset="0"/>
                <a:cs typeface="Arial" charset="0"/>
              </a:rPr>
              <a:t>The big epiphany was that my personal and professional selves were one in the same – this was foundational for realizing my own “authenticity”</a:t>
            </a:r>
          </a:p>
        </p:txBody>
      </p:sp>
    </p:spTree>
    <p:extLst>
      <p:ext uri="{BB962C8B-B14F-4D97-AF65-F5344CB8AC3E}">
        <p14:creationId xmlns:p14="http://schemas.microsoft.com/office/powerpoint/2010/main" val="133179824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9"/>
          <p:cNvSpPr txBox="1">
            <a:spLocks/>
          </p:cNvSpPr>
          <p:nvPr/>
        </p:nvSpPr>
        <p:spPr bwMode="gray">
          <a:xfrm>
            <a:off x="401638" y="512144"/>
            <a:ext cx="8348662" cy="260969"/>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marL="0" marR="0" lvl="0" indent="0" algn="l" defTabSz="914400" rtl="0" eaLnBrk="1" fontAlgn="base" latinLnBrk="0" hangingPunct="1">
              <a:lnSpc>
                <a:spcPct val="106000"/>
              </a:lnSpc>
              <a:spcBef>
                <a:spcPct val="0"/>
              </a:spcBef>
              <a:spcAft>
                <a:spcPct val="0"/>
              </a:spcAft>
              <a:buClrTx/>
              <a:buSzTx/>
              <a:buFontTx/>
              <a:buNone/>
              <a:tabLst/>
              <a:defRPr/>
            </a:pPr>
            <a:r>
              <a:rPr lang="en-US" sz="1600" b="1" kern="0" dirty="0">
                <a:latin typeface="Nexa Bold" panose="02000000000000000000" pitchFamily="2" charset="0"/>
                <a:ea typeface="+mj-ea"/>
                <a:cs typeface="+mj-cs"/>
              </a:rPr>
              <a:t>Key lessons from my experiences</a:t>
            </a:r>
            <a:endParaRPr kumimoji="0" lang="en-US" sz="1600" b="1" u="none" strike="noStrike" kern="0" cap="none" spc="0" normalizeH="0" baseline="0" noProof="0" dirty="0">
              <a:ln>
                <a:noFill/>
              </a:ln>
              <a:solidFill>
                <a:schemeClr val="tx1"/>
              </a:solidFill>
              <a:effectLst/>
              <a:uLnTx/>
              <a:uFillTx/>
              <a:latin typeface="Nexa Bold" panose="02000000000000000000" pitchFamily="2" charset="0"/>
              <a:ea typeface="+mj-ea"/>
              <a:cs typeface="+mj-cs"/>
            </a:endParaRPr>
          </a:p>
        </p:txBody>
      </p:sp>
      <p:sp>
        <p:nvSpPr>
          <p:cNvPr id="28" name="TextBox 27">
            <a:extLst>
              <a:ext uri="{FF2B5EF4-FFF2-40B4-BE49-F238E27FC236}">
                <a16:creationId xmlns:a16="http://schemas.microsoft.com/office/drawing/2014/main" id="{608C148F-A4A6-C648-B157-F5AA240BE587}"/>
              </a:ext>
            </a:extLst>
          </p:cNvPr>
          <p:cNvSpPr txBox="1"/>
          <p:nvPr/>
        </p:nvSpPr>
        <p:spPr>
          <a:xfrm>
            <a:off x="397669" y="959861"/>
            <a:ext cx="8348662" cy="6938951"/>
          </a:xfrm>
          <a:prstGeom prst="rect">
            <a:avLst/>
          </a:prstGeom>
        </p:spPr>
        <p:txBody>
          <a:bodyPr wrap="square" rtlCol="0" anchor="t">
            <a:spAutoFit/>
          </a:bodyPr>
          <a:lstStyle/>
          <a:p>
            <a:pPr marL="287338" indent="-285750" fontAlgn="base">
              <a:lnSpc>
                <a:spcPct val="106000"/>
              </a:lnSpc>
              <a:spcBef>
                <a:spcPct val="80000"/>
              </a:spcBef>
              <a:spcAft>
                <a:spcPct val="0"/>
              </a:spcAft>
              <a:buClr>
                <a:srgbClr val="000000"/>
              </a:buClr>
              <a:buFont typeface="Arial" panose="020B0604020202020204" pitchFamily="34" charset="0"/>
              <a:buChar char="•"/>
            </a:pPr>
            <a:r>
              <a:rPr lang="en-US" sz="1400" kern="0" dirty="0">
                <a:solidFill>
                  <a:srgbClr val="000000"/>
                </a:solidFill>
                <a:latin typeface="Nexa Light" panose="02000000000000000000" pitchFamily="2" charset="0"/>
                <a:cs typeface="Times New Roman" pitchFamily="18" charset="0"/>
              </a:rPr>
              <a:t>My early career journey was a very “prescribed” way of operating</a:t>
            </a:r>
          </a:p>
          <a:p>
            <a:pPr marL="744538" lvl="1" indent="-285750" fontAlgn="base">
              <a:lnSpc>
                <a:spcPct val="106000"/>
              </a:lnSpc>
              <a:spcBef>
                <a:spcPct val="80000"/>
              </a:spcBef>
              <a:spcAft>
                <a:spcPct val="0"/>
              </a:spcAft>
              <a:buClr>
                <a:srgbClr val="000000"/>
              </a:buClr>
              <a:buFont typeface="Arial" panose="020B0604020202020204" pitchFamily="34" charset="0"/>
              <a:buChar char="•"/>
            </a:pPr>
            <a:r>
              <a:rPr lang="en-US" sz="1400" kern="0" dirty="0">
                <a:solidFill>
                  <a:srgbClr val="000000"/>
                </a:solidFill>
                <a:latin typeface="Nexa Light" panose="02000000000000000000" pitchFamily="2" charset="0"/>
                <a:cs typeface="Times New Roman" pitchFamily="18" charset="0"/>
              </a:rPr>
              <a:t>Who I was personally was never a factor in my development</a:t>
            </a:r>
          </a:p>
          <a:p>
            <a:pPr marL="744538" lvl="1" indent="-285750" fontAlgn="base">
              <a:lnSpc>
                <a:spcPct val="106000"/>
              </a:lnSpc>
              <a:spcBef>
                <a:spcPct val="80000"/>
              </a:spcBef>
              <a:spcAft>
                <a:spcPct val="0"/>
              </a:spcAft>
              <a:buClr>
                <a:srgbClr val="000000"/>
              </a:buClr>
              <a:buFont typeface="Arial" panose="020B0604020202020204" pitchFamily="34" charset="0"/>
              <a:buChar char="•"/>
            </a:pPr>
            <a:r>
              <a:rPr lang="en-US" sz="1400" kern="0" dirty="0">
                <a:solidFill>
                  <a:srgbClr val="000000"/>
                </a:solidFill>
                <a:latin typeface="Nexa Light" panose="02000000000000000000" pitchFamily="2" charset="0"/>
                <a:cs typeface="Times New Roman" pitchFamily="18" charset="0"/>
              </a:rPr>
              <a:t>Cause and effect mentality created limitations and was a dissatisfier</a:t>
            </a:r>
          </a:p>
          <a:p>
            <a:pPr marL="744538" lvl="1" indent="-285750" fontAlgn="base">
              <a:lnSpc>
                <a:spcPct val="106000"/>
              </a:lnSpc>
              <a:spcBef>
                <a:spcPct val="80000"/>
              </a:spcBef>
              <a:spcAft>
                <a:spcPct val="0"/>
              </a:spcAft>
              <a:buClr>
                <a:srgbClr val="000000"/>
              </a:buClr>
              <a:buFont typeface="Arial" panose="020B0604020202020204" pitchFamily="34" charset="0"/>
              <a:buChar char="•"/>
            </a:pPr>
            <a:endParaRPr lang="en-US" sz="1400" kern="0" dirty="0">
              <a:solidFill>
                <a:srgbClr val="000000"/>
              </a:solidFill>
              <a:latin typeface="Nexa Light" panose="02000000000000000000" pitchFamily="2" charset="0"/>
              <a:cs typeface="Times New Roman" pitchFamily="18" charset="0"/>
            </a:endParaRPr>
          </a:p>
          <a:p>
            <a:pPr marL="287338" indent="-285750" fontAlgn="base">
              <a:lnSpc>
                <a:spcPct val="106000"/>
              </a:lnSpc>
              <a:spcBef>
                <a:spcPct val="80000"/>
              </a:spcBef>
              <a:spcAft>
                <a:spcPct val="0"/>
              </a:spcAft>
              <a:buClr>
                <a:srgbClr val="000000"/>
              </a:buClr>
              <a:buFont typeface="Arial" panose="020B0604020202020204" pitchFamily="34" charset="0"/>
              <a:buChar char="•"/>
            </a:pPr>
            <a:r>
              <a:rPr lang="en-US" sz="1400" kern="0" dirty="0">
                <a:solidFill>
                  <a:srgbClr val="000000"/>
                </a:solidFill>
                <a:latin typeface="Nexa Light" panose="02000000000000000000" pitchFamily="2" charset="0"/>
                <a:cs typeface="Times New Roman" pitchFamily="18" charset="0"/>
              </a:rPr>
              <a:t>Early on, I defined success by the titles I held and how much money I made (there was never enough!)</a:t>
            </a:r>
          </a:p>
          <a:p>
            <a:pPr marL="287338" indent="-285750" fontAlgn="base">
              <a:lnSpc>
                <a:spcPct val="106000"/>
              </a:lnSpc>
              <a:spcBef>
                <a:spcPct val="80000"/>
              </a:spcBef>
              <a:spcAft>
                <a:spcPct val="0"/>
              </a:spcAft>
              <a:buClr>
                <a:srgbClr val="000000"/>
              </a:buClr>
              <a:buFont typeface="Arial" panose="020B0604020202020204" pitchFamily="34" charset="0"/>
              <a:buChar char="•"/>
            </a:pPr>
            <a:endParaRPr lang="en-US" sz="1400" kern="0" dirty="0">
              <a:solidFill>
                <a:srgbClr val="000000"/>
              </a:solidFill>
              <a:latin typeface="Nexa Light" panose="02000000000000000000" pitchFamily="2" charset="0"/>
              <a:cs typeface="Times New Roman" pitchFamily="18" charset="0"/>
            </a:endParaRPr>
          </a:p>
          <a:p>
            <a:pPr marL="287338" indent="-285750" fontAlgn="base">
              <a:lnSpc>
                <a:spcPct val="106000"/>
              </a:lnSpc>
              <a:spcBef>
                <a:spcPct val="80000"/>
              </a:spcBef>
              <a:spcAft>
                <a:spcPct val="0"/>
              </a:spcAft>
              <a:buClr>
                <a:srgbClr val="000000"/>
              </a:buClr>
              <a:buFont typeface="Arial" panose="020B0604020202020204" pitchFamily="34" charset="0"/>
              <a:buChar char="•"/>
            </a:pPr>
            <a:r>
              <a:rPr lang="en-US" sz="1400" kern="0" dirty="0">
                <a:solidFill>
                  <a:srgbClr val="000000"/>
                </a:solidFill>
                <a:latin typeface="Nexa Light" panose="02000000000000000000" pitchFamily="2" charset="0"/>
                <a:cs typeface="Times New Roman" pitchFamily="18" charset="0"/>
              </a:rPr>
              <a:t>Eventually, I integrated who I truly was into the work I was doing, and I realized I didn’t fit the environments I was operating in. </a:t>
            </a:r>
            <a:r>
              <a:rPr lang="en-US" sz="1400" b="1" kern="0" dirty="0">
                <a:solidFill>
                  <a:srgbClr val="000000"/>
                </a:solidFill>
                <a:latin typeface="Nexa Bold" panose="02000000000000000000" pitchFamily="2" charset="0"/>
                <a:cs typeface="Times New Roman" pitchFamily="18" charset="0"/>
              </a:rPr>
              <a:t>But ALL of my experiences have served me.</a:t>
            </a:r>
          </a:p>
          <a:p>
            <a:pPr marL="287338" indent="-285750" fontAlgn="base">
              <a:lnSpc>
                <a:spcPct val="106000"/>
              </a:lnSpc>
              <a:spcBef>
                <a:spcPct val="80000"/>
              </a:spcBef>
              <a:spcAft>
                <a:spcPct val="0"/>
              </a:spcAft>
              <a:buClr>
                <a:srgbClr val="000000"/>
              </a:buClr>
              <a:buFont typeface="Arial" panose="020B0604020202020204" pitchFamily="34" charset="0"/>
              <a:buChar char="•"/>
            </a:pPr>
            <a:endParaRPr lang="en-US" sz="1400" kern="0" dirty="0">
              <a:solidFill>
                <a:srgbClr val="000000"/>
              </a:solidFill>
              <a:latin typeface="Nexa Light" panose="02000000000000000000" pitchFamily="2" charset="0"/>
              <a:cs typeface="Times New Roman" pitchFamily="18" charset="0"/>
            </a:endParaRPr>
          </a:p>
          <a:p>
            <a:pPr marL="287338" indent="-285750" fontAlgn="base">
              <a:lnSpc>
                <a:spcPct val="106000"/>
              </a:lnSpc>
              <a:spcBef>
                <a:spcPct val="80000"/>
              </a:spcBef>
              <a:spcAft>
                <a:spcPct val="0"/>
              </a:spcAft>
              <a:buClr>
                <a:srgbClr val="000000"/>
              </a:buClr>
              <a:buFont typeface="Arial" panose="020B0604020202020204" pitchFamily="34" charset="0"/>
              <a:buChar char="•"/>
            </a:pPr>
            <a:r>
              <a:rPr lang="en-US" sz="1400" kern="0" dirty="0">
                <a:solidFill>
                  <a:srgbClr val="000000"/>
                </a:solidFill>
                <a:latin typeface="Nexa Light" panose="02000000000000000000" pitchFamily="2" charset="0"/>
                <a:cs typeface="Times New Roman" pitchFamily="18" charset="0"/>
              </a:rPr>
              <a:t>My sense of personal and professional fulfillment has significantly increased in recent years – my barometer of success is different</a:t>
            </a:r>
          </a:p>
          <a:p>
            <a:pPr marL="287338" indent="-285750" fontAlgn="base">
              <a:lnSpc>
                <a:spcPct val="106000"/>
              </a:lnSpc>
              <a:spcBef>
                <a:spcPct val="80000"/>
              </a:spcBef>
              <a:spcAft>
                <a:spcPct val="0"/>
              </a:spcAft>
              <a:buClr>
                <a:srgbClr val="000000"/>
              </a:buClr>
              <a:buFont typeface="Arial" panose="020B0604020202020204" pitchFamily="34" charset="0"/>
              <a:buChar char="•"/>
            </a:pPr>
            <a:endParaRPr lang="en-US" sz="1400" kern="0" dirty="0">
              <a:solidFill>
                <a:srgbClr val="000000"/>
              </a:solidFill>
              <a:latin typeface="Nexa Light" panose="02000000000000000000" pitchFamily="2" charset="0"/>
              <a:cs typeface="Times New Roman" pitchFamily="18" charset="0"/>
            </a:endParaRPr>
          </a:p>
          <a:p>
            <a:pPr marL="287338" indent="-285750" fontAlgn="base">
              <a:lnSpc>
                <a:spcPct val="106000"/>
              </a:lnSpc>
              <a:spcBef>
                <a:spcPct val="80000"/>
              </a:spcBef>
              <a:spcAft>
                <a:spcPct val="0"/>
              </a:spcAft>
              <a:buClr>
                <a:srgbClr val="000000"/>
              </a:buClr>
              <a:buFont typeface="Arial" panose="020B0604020202020204" pitchFamily="34" charset="0"/>
              <a:buChar char="•"/>
            </a:pPr>
            <a:r>
              <a:rPr lang="en-US" sz="1400" kern="0" dirty="0">
                <a:solidFill>
                  <a:srgbClr val="000000"/>
                </a:solidFill>
                <a:latin typeface="Nexa Light" panose="02000000000000000000" pitchFamily="2" charset="0"/>
                <a:cs typeface="Times New Roman" pitchFamily="18" charset="0"/>
              </a:rPr>
              <a:t>“You can’t escape who you truly are”</a:t>
            </a:r>
          </a:p>
          <a:p>
            <a:pPr marL="1588" fontAlgn="base">
              <a:lnSpc>
                <a:spcPct val="106000"/>
              </a:lnSpc>
              <a:spcBef>
                <a:spcPct val="80000"/>
              </a:spcBef>
              <a:spcAft>
                <a:spcPct val="0"/>
              </a:spcAft>
              <a:buClr>
                <a:srgbClr val="000000"/>
              </a:buClr>
            </a:pPr>
            <a:endParaRPr lang="en-US" sz="1400" kern="0" dirty="0">
              <a:solidFill>
                <a:srgbClr val="000000"/>
              </a:solidFill>
              <a:latin typeface="Nexa Light" panose="02000000000000000000" pitchFamily="2" charset="0"/>
              <a:cs typeface="Times New Roman" pitchFamily="18" charset="0"/>
            </a:endParaRPr>
          </a:p>
          <a:p>
            <a:pPr marL="1588" fontAlgn="base">
              <a:lnSpc>
                <a:spcPct val="106000"/>
              </a:lnSpc>
              <a:spcBef>
                <a:spcPct val="80000"/>
              </a:spcBef>
              <a:spcAft>
                <a:spcPct val="0"/>
              </a:spcAft>
              <a:buClr>
                <a:srgbClr val="000000"/>
              </a:buClr>
            </a:pPr>
            <a:endParaRPr lang="en-US" dirty="0">
              <a:solidFill>
                <a:srgbClr val="000000"/>
              </a:solidFill>
              <a:cs typeface="Arial" charset="0"/>
            </a:endParaRPr>
          </a:p>
          <a:p>
            <a:pPr marL="287338" indent="-285750" fontAlgn="base">
              <a:lnSpc>
                <a:spcPct val="106000"/>
              </a:lnSpc>
              <a:spcBef>
                <a:spcPct val="80000"/>
              </a:spcBef>
              <a:spcAft>
                <a:spcPct val="0"/>
              </a:spcAft>
              <a:buClr>
                <a:srgbClr val="000000"/>
              </a:buClr>
              <a:buFont typeface="Arial" panose="020B0604020202020204" pitchFamily="34" charset="0"/>
              <a:buChar char="•"/>
            </a:pPr>
            <a:endParaRPr lang="en-US" dirty="0">
              <a:solidFill>
                <a:srgbClr val="000000"/>
              </a:solidFill>
              <a:cs typeface="Arial" charset="0"/>
            </a:endParaRPr>
          </a:p>
          <a:p>
            <a:pPr marL="287338" indent="-285750" fontAlgn="base">
              <a:lnSpc>
                <a:spcPct val="106000"/>
              </a:lnSpc>
              <a:spcBef>
                <a:spcPct val="80000"/>
              </a:spcBef>
              <a:spcAft>
                <a:spcPct val="0"/>
              </a:spcAft>
              <a:buClr>
                <a:srgbClr val="000000"/>
              </a:buClr>
              <a:buFont typeface="Arial" panose="020B0604020202020204" pitchFamily="34" charset="0"/>
              <a:buChar char="•"/>
            </a:pPr>
            <a:endParaRPr lang="en-US" dirty="0">
              <a:solidFill>
                <a:srgbClr val="000000"/>
              </a:solidFill>
              <a:cs typeface="Arial" charset="0"/>
            </a:endParaRPr>
          </a:p>
        </p:txBody>
      </p:sp>
    </p:spTree>
    <p:extLst>
      <p:ext uri="{BB962C8B-B14F-4D97-AF65-F5344CB8AC3E}">
        <p14:creationId xmlns:p14="http://schemas.microsoft.com/office/powerpoint/2010/main" val="215368956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9"/>
          <p:cNvSpPr txBox="1">
            <a:spLocks/>
          </p:cNvSpPr>
          <p:nvPr/>
        </p:nvSpPr>
        <p:spPr bwMode="gray">
          <a:xfrm>
            <a:off x="397669" y="2649684"/>
            <a:ext cx="8348662" cy="1036630"/>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marL="0" marR="0" lvl="0" indent="0" algn="ctr" defTabSz="914400" rtl="0" eaLnBrk="1" fontAlgn="base" latinLnBrk="0" hangingPunct="1">
              <a:lnSpc>
                <a:spcPct val="106000"/>
              </a:lnSpc>
              <a:spcBef>
                <a:spcPct val="0"/>
              </a:spcBef>
              <a:spcAft>
                <a:spcPct val="0"/>
              </a:spcAft>
              <a:buClrTx/>
              <a:buSzTx/>
              <a:buFontTx/>
              <a:buNone/>
              <a:tabLst/>
              <a:defRPr/>
            </a:pPr>
            <a:r>
              <a:rPr kumimoji="0" lang="en-US" sz="3200" b="1" u="none" strike="noStrike" kern="0" cap="none" spc="0" normalizeH="0" baseline="0" noProof="0" dirty="0">
                <a:ln>
                  <a:noFill/>
                </a:ln>
                <a:solidFill>
                  <a:schemeClr val="tx1"/>
                </a:solidFill>
                <a:effectLst/>
                <a:uLnTx/>
                <a:uFillTx/>
                <a:latin typeface="Nexa Bold" panose="02000000000000000000" pitchFamily="2" charset="0"/>
                <a:ea typeface="+mj-ea"/>
                <a:cs typeface="+mj-cs"/>
              </a:rPr>
              <a:t>In your opinion, what does it mean to be authentic?</a:t>
            </a:r>
          </a:p>
        </p:txBody>
      </p:sp>
    </p:spTree>
    <p:extLst>
      <p:ext uri="{BB962C8B-B14F-4D97-AF65-F5344CB8AC3E}">
        <p14:creationId xmlns:p14="http://schemas.microsoft.com/office/powerpoint/2010/main" val="299608221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9"/>
          <p:cNvSpPr txBox="1">
            <a:spLocks/>
          </p:cNvSpPr>
          <p:nvPr/>
        </p:nvSpPr>
        <p:spPr bwMode="gray">
          <a:xfrm>
            <a:off x="397669" y="2713997"/>
            <a:ext cx="8348662" cy="972317"/>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marL="0" marR="0" lvl="0" indent="0" algn="ctr" defTabSz="914400" rtl="0" eaLnBrk="1" fontAlgn="base" latinLnBrk="0" hangingPunct="1">
              <a:lnSpc>
                <a:spcPct val="106000"/>
              </a:lnSpc>
              <a:spcBef>
                <a:spcPct val="0"/>
              </a:spcBef>
              <a:spcAft>
                <a:spcPct val="0"/>
              </a:spcAft>
              <a:buClrTx/>
              <a:buSzTx/>
              <a:buFontTx/>
              <a:buNone/>
              <a:tabLst/>
              <a:defRPr/>
            </a:pPr>
            <a:r>
              <a:rPr kumimoji="0" lang="en-US" sz="3200" b="1" u="none" strike="noStrike" kern="0" cap="none" spc="0" normalizeH="0" baseline="0" noProof="0" dirty="0">
                <a:ln>
                  <a:noFill/>
                </a:ln>
                <a:solidFill>
                  <a:schemeClr val="tx1"/>
                </a:solidFill>
                <a:effectLst/>
                <a:uLnTx/>
                <a:uFillTx/>
                <a:latin typeface="Nexa Bold" panose="02000000000000000000" pitchFamily="2" charset="0"/>
                <a:ea typeface="+mj-ea"/>
                <a:cs typeface="+mj-cs"/>
              </a:rPr>
              <a:t>“Be true to thine own self”</a:t>
            </a:r>
          </a:p>
          <a:p>
            <a:pPr marL="0" marR="0" lvl="0" indent="0" algn="ctr" defTabSz="914400" rtl="0" eaLnBrk="1" fontAlgn="base" latinLnBrk="0" hangingPunct="1">
              <a:lnSpc>
                <a:spcPct val="106000"/>
              </a:lnSpc>
              <a:spcBef>
                <a:spcPct val="0"/>
              </a:spcBef>
              <a:spcAft>
                <a:spcPct val="0"/>
              </a:spcAft>
              <a:buClrTx/>
              <a:buSzTx/>
              <a:buFontTx/>
              <a:buNone/>
              <a:tabLst/>
              <a:defRPr/>
            </a:pPr>
            <a:r>
              <a:rPr lang="en-US" sz="2800" i="1" kern="0" dirty="0">
                <a:latin typeface="Nexa Light" panose="02000000000000000000" pitchFamily="2" charset="0"/>
                <a:ea typeface="+mj-ea"/>
                <a:cs typeface="+mj-cs"/>
              </a:rPr>
              <a:t>- Socrates</a:t>
            </a:r>
            <a:endParaRPr kumimoji="0" lang="en-US" sz="2800" i="1" u="none" strike="noStrike" kern="0" cap="none" spc="0" normalizeH="0" baseline="0" noProof="0" dirty="0">
              <a:ln>
                <a:noFill/>
              </a:ln>
              <a:solidFill>
                <a:schemeClr val="tx1"/>
              </a:solidFill>
              <a:effectLst/>
              <a:uLnTx/>
              <a:uFillTx/>
              <a:latin typeface="Nexa Light" panose="02000000000000000000" pitchFamily="2" charset="0"/>
              <a:ea typeface="+mj-ea"/>
              <a:cs typeface="+mj-cs"/>
            </a:endParaRPr>
          </a:p>
        </p:txBody>
      </p:sp>
    </p:spTree>
    <p:extLst>
      <p:ext uri="{BB962C8B-B14F-4D97-AF65-F5344CB8AC3E}">
        <p14:creationId xmlns:p14="http://schemas.microsoft.com/office/powerpoint/2010/main" val="63999621"/>
      </p:ext>
    </p:extLst>
  </p:cSld>
  <p:clrMapOvr>
    <a:masterClrMapping/>
  </p:clrMapOvr>
  <p:transition/>
</p:sld>
</file>

<file path=ppt/theme/theme1.xml><?xml version="1.0" encoding="utf-8"?>
<a:theme xmlns:a="http://schemas.openxmlformats.org/drawingml/2006/main" name="US Consulting Report Template_R1.5V_0310">
  <a:themeElements>
    <a:clrScheme name="DBJE Corporate Palette">
      <a:dk1>
        <a:srgbClr val="000000"/>
      </a:dk1>
      <a:lt1>
        <a:srgbClr val="FFFFFF"/>
      </a:lt1>
      <a:dk2>
        <a:srgbClr val="787878"/>
      </a:dk2>
      <a:lt2>
        <a:srgbClr val="59A7CD"/>
      </a:lt2>
      <a:accent1>
        <a:srgbClr val="2E2E33"/>
      </a:accent1>
      <a:accent2>
        <a:srgbClr val="787878"/>
      </a:accent2>
      <a:accent3>
        <a:srgbClr val="59A7CD"/>
      </a:accent3>
      <a:accent4>
        <a:srgbClr val="F3ED63"/>
      </a:accent4>
      <a:accent5>
        <a:srgbClr val="FFFFFF"/>
      </a:accent5>
      <a:accent6>
        <a:srgbClr val="5982DB"/>
      </a:accent6>
      <a:hlink>
        <a:srgbClr val="0066FF"/>
      </a:hlink>
      <a:folHlink>
        <a:srgbClr val="666699"/>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9525" algn="ctr">
          <a:noFill/>
          <a:miter lim="800000"/>
          <a:headEnd/>
          <a:tailEnd/>
        </a:ln>
      </a:spPr>
      <a:bodyPr lIns="0" tIns="0" rIns="0" bIns="0"/>
      <a:lstStyle>
        <a:defPPr marL="169863" indent="-168275">
          <a:spcBef>
            <a:spcPct val="80000"/>
          </a:spcBef>
          <a:buClr>
            <a:schemeClr val="tx1"/>
          </a:buClr>
          <a:buFont typeface="Wingdings 2" pitchFamily="18" charset="2"/>
          <a:buChar char="¡"/>
          <a:defRPr dirty="0"/>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89721</TotalTime>
  <Words>2852</Words>
  <Application>Microsoft Macintosh PowerPoint</Application>
  <PresentationFormat>On-screen Show (4:3)</PresentationFormat>
  <Paragraphs>165</Paragraphs>
  <Slides>23</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Nexa Bold</vt:lpstr>
      <vt:lpstr>Nexa Light</vt:lpstr>
      <vt:lpstr>Times</vt:lpstr>
      <vt:lpstr>Wingdings</vt:lpstr>
      <vt:lpstr>Wingdings 2</vt:lpstr>
      <vt:lpstr>US Consulting Report Template_R1.5V_0310</vt:lpstr>
      <vt:lpstr>Managing Your Social Impact Career…Authentically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Launch Pad Holdings, LLC Strategic Plan</dc:title>
  <dc:creator>Brown Jr., David</dc:creator>
  <cp:lastModifiedBy>David Brown Jr</cp:lastModifiedBy>
  <cp:revision>316</cp:revision>
  <cp:lastPrinted>2021-04-16T13:17:04Z</cp:lastPrinted>
  <dcterms:created xsi:type="dcterms:W3CDTF">2012-01-09T12:35:44Z</dcterms:created>
  <dcterms:modified xsi:type="dcterms:W3CDTF">2021-11-18T22:05:57Z</dcterms:modified>
</cp:coreProperties>
</file>